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71" r:id="rId2"/>
    <p:sldId id="420" r:id="rId3"/>
    <p:sldId id="421" r:id="rId4"/>
    <p:sldId id="275" r:id="rId5"/>
    <p:sldId id="276" r:id="rId6"/>
    <p:sldId id="281" r:id="rId7"/>
    <p:sldId id="277" r:id="rId8"/>
    <p:sldId id="278" r:id="rId9"/>
    <p:sldId id="279" r:id="rId10"/>
    <p:sldId id="422" r:id="rId11"/>
    <p:sldId id="261" r:id="rId12"/>
    <p:sldId id="266" r:id="rId13"/>
    <p:sldId id="282" r:id="rId14"/>
    <p:sldId id="423" r:id="rId15"/>
    <p:sldId id="269" r:id="rId16"/>
    <p:sldId id="272" r:id="rId17"/>
    <p:sldId id="268" r:id="rId18"/>
    <p:sldId id="267" r:id="rId19"/>
    <p:sldId id="424" r:id="rId20"/>
    <p:sldId id="425" r:id="rId21"/>
    <p:sldId id="426" r:id="rId22"/>
    <p:sldId id="427" r:id="rId23"/>
    <p:sldId id="428" r:id="rId24"/>
    <p:sldId id="256" r:id="rId25"/>
    <p:sldId id="257" r:id="rId26"/>
    <p:sldId id="259" r:id="rId27"/>
    <p:sldId id="260" r:id="rId28"/>
    <p:sldId id="262" r:id="rId29"/>
    <p:sldId id="263" r:id="rId30"/>
    <p:sldId id="264" r:id="rId31"/>
    <p:sldId id="409" r:id="rId32"/>
    <p:sldId id="410" r:id="rId33"/>
    <p:sldId id="412" r:id="rId34"/>
    <p:sldId id="411" r:id="rId35"/>
    <p:sldId id="413" r:id="rId36"/>
    <p:sldId id="415" r:id="rId37"/>
    <p:sldId id="416" r:id="rId38"/>
    <p:sldId id="417" r:id="rId39"/>
    <p:sldId id="418" r:id="rId40"/>
    <p:sldId id="419"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591" autoAdjust="0"/>
  </p:normalViewPr>
  <p:slideViewPr>
    <p:cSldViewPr snapToGrid="0">
      <p:cViewPr varScale="1">
        <p:scale>
          <a:sx n="62" d="100"/>
          <a:sy n="62" d="100"/>
        </p:scale>
        <p:origin x="148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E1F90-6327-45A7-9DC1-9E2C338F3D37}" type="datetimeFigureOut">
              <a:rPr lang="zh-CN" altLang="en-US" smtClean="0"/>
              <a:t>2021/3/4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0045F-B51D-4240-B245-C0B29034B192}" type="slidenum">
              <a:rPr lang="zh-CN" altLang="en-US" smtClean="0"/>
              <a:t>‹#›</a:t>
            </a:fld>
            <a:endParaRPr lang="zh-CN" altLang="en-US"/>
          </a:p>
        </p:txBody>
      </p:sp>
    </p:spTree>
    <p:extLst>
      <p:ext uri="{BB962C8B-B14F-4D97-AF65-F5344CB8AC3E}">
        <p14:creationId xmlns:p14="http://schemas.microsoft.com/office/powerpoint/2010/main" val="478173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Suzhou was built in 514 BC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公元前</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And the maps we have now are from 1229 AD. New maps were made every once in a while. These maps show the development of Suzhou City.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BC0045F-B51D-4240-B245-C0B29034B192}" type="slidenum">
              <a:rPr lang="zh-CN" altLang="en-US" smtClean="0"/>
              <a:t>2</a:t>
            </a:fld>
            <a:endParaRPr lang="zh-CN" altLang="en-US"/>
          </a:p>
        </p:txBody>
      </p:sp>
    </p:spTree>
    <p:extLst>
      <p:ext uri="{BB962C8B-B14F-4D97-AF65-F5344CB8AC3E}">
        <p14:creationId xmlns:p14="http://schemas.microsoft.com/office/powerpoint/2010/main" val="1131456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Here is the most detailed map of old Suzhou City. There are lot of rivers, load, paths and gardens. On the outskirts of the city are fields.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BC0045F-B51D-4240-B245-C0B29034B192}" type="slidenum">
              <a:rPr lang="zh-CN" altLang="en-US" smtClean="0"/>
              <a:t>3</a:t>
            </a:fld>
            <a:endParaRPr lang="zh-CN" altLang="en-US"/>
          </a:p>
        </p:txBody>
      </p:sp>
    </p:spTree>
    <p:extLst>
      <p:ext uri="{BB962C8B-B14F-4D97-AF65-F5344CB8AC3E}">
        <p14:creationId xmlns:p14="http://schemas.microsoft.com/office/powerpoint/2010/main" val="27473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this map, you can see the rivers and streets.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BC0045F-B51D-4240-B245-C0B29034B192}" type="slidenum">
              <a:rPr lang="zh-CN" altLang="en-US" smtClean="0"/>
              <a:t>4</a:t>
            </a:fld>
            <a:endParaRPr lang="zh-CN" altLang="en-US"/>
          </a:p>
        </p:txBody>
      </p:sp>
    </p:spTree>
    <p:extLst>
      <p:ext uri="{BB962C8B-B14F-4D97-AF65-F5344CB8AC3E}">
        <p14:creationId xmlns:p14="http://schemas.microsoft.com/office/powerpoint/2010/main" val="254771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You can see the railway on this map. Western legends were used. </a:t>
            </a:r>
            <a:endParaRPr lang="zh-CN" altLang="en-US" dirty="0"/>
          </a:p>
        </p:txBody>
      </p:sp>
      <p:sp>
        <p:nvSpPr>
          <p:cNvPr id="4" name="灯片编号占位符 3"/>
          <p:cNvSpPr>
            <a:spLocks noGrp="1"/>
          </p:cNvSpPr>
          <p:nvPr>
            <p:ph type="sldNum" sz="quarter" idx="5"/>
          </p:nvPr>
        </p:nvSpPr>
        <p:spPr/>
        <p:txBody>
          <a:bodyPr/>
          <a:lstStyle/>
          <a:p>
            <a:fld id="{9BC0045F-B51D-4240-B245-C0B29034B192}" type="slidenum">
              <a:rPr lang="zh-CN" altLang="en-US" smtClean="0"/>
              <a:t>6</a:t>
            </a:fld>
            <a:endParaRPr lang="zh-CN" altLang="en-US"/>
          </a:p>
        </p:txBody>
      </p:sp>
    </p:spTree>
    <p:extLst>
      <p:ext uri="{BB962C8B-B14F-4D97-AF65-F5344CB8AC3E}">
        <p14:creationId xmlns:p14="http://schemas.microsoft.com/office/powerpoint/2010/main" val="230746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7E5301-326E-491D-B284-0D0840532ACD}" type="slidenum">
              <a:rPr lang="zh-CN" altLang="en-US" smtClean="0"/>
              <a:t>11</a:t>
            </a:fld>
            <a:endParaRPr lang="zh-CN" altLang="en-US"/>
          </a:p>
        </p:txBody>
      </p:sp>
    </p:spTree>
    <p:extLst>
      <p:ext uri="{BB962C8B-B14F-4D97-AF65-F5344CB8AC3E}">
        <p14:creationId xmlns:p14="http://schemas.microsoft.com/office/powerpoint/2010/main" val="303943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7E5301-326E-491D-B284-0D0840532ACD}" type="slidenum">
              <a:rPr lang="zh-CN" altLang="en-US" smtClean="0"/>
              <a:t>15</a:t>
            </a:fld>
            <a:endParaRPr lang="zh-CN" altLang="en-US"/>
          </a:p>
        </p:txBody>
      </p:sp>
    </p:spTree>
    <p:extLst>
      <p:ext uri="{BB962C8B-B14F-4D97-AF65-F5344CB8AC3E}">
        <p14:creationId xmlns:p14="http://schemas.microsoft.com/office/powerpoint/2010/main" val="2184263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7E5301-326E-491D-B284-0D0840532ACD}" type="slidenum">
              <a:rPr lang="zh-CN" altLang="en-US" smtClean="0"/>
              <a:t>16</a:t>
            </a:fld>
            <a:endParaRPr lang="zh-CN" altLang="en-US"/>
          </a:p>
        </p:txBody>
      </p:sp>
    </p:spTree>
    <p:extLst>
      <p:ext uri="{BB962C8B-B14F-4D97-AF65-F5344CB8AC3E}">
        <p14:creationId xmlns:p14="http://schemas.microsoft.com/office/powerpoint/2010/main" val="433999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7E5301-326E-491D-B284-0D0840532ACD}" type="slidenum">
              <a:rPr lang="zh-CN" altLang="en-US" smtClean="0"/>
              <a:t>19</a:t>
            </a:fld>
            <a:endParaRPr lang="zh-CN" altLang="en-US"/>
          </a:p>
        </p:txBody>
      </p:sp>
    </p:spTree>
    <p:extLst>
      <p:ext uri="{BB962C8B-B14F-4D97-AF65-F5344CB8AC3E}">
        <p14:creationId xmlns:p14="http://schemas.microsoft.com/office/powerpoint/2010/main" val="503330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7E5301-326E-491D-B284-0D0840532ACD}" type="slidenum">
              <a:rPr lang="zh-CN" altLang="en-US" smtClean="0"/>
              <a:t>22</a:t>
            </a:fld>
            <a:endParaRPr lang="zh-CN" altLang="en-US"/>
          </a:p>
        </p:txBody>
      </p:sp>
    </p:spTree>
    <p:extLst>
      <p:ext uri="{BB962C8B-B14F-4D97-AF65-F5344CB8AC3E}">
        <p14:creationId xmlns:p14="http://schemas.microsoft.com/office/powerpoint/2010/main" val="4087875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649D7-CEA8-4649-B7E6-3C4F07B93D1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1ABDF84-6411-48CB-8C53-A223F4C18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80994E4-0B10-4F02-BFF5-812183EE571C}"/>
              </a:ext>
            </a:extLst>
          </p:cNvPr>
          <p:cNvSpPr>
            <a:spLocks noGrp="1"/>
          </p:cNvSpPr>
          <p:nvPr>
            <p:ph type="dt" sz="half" idx="10"/>
          </p:nvPr>
        </p:nvSpPr>
        <p:spPr/>
        <p:txBody>
          <a:bodyPr/>
          <a:lstStyle/>
          <a:p>
            <a:fld id="{C93C6DF5-E4DF-4831-9D5B-C9AD9E3D7E11}" type="datetimeFigureOut">
              <a:rPr lang="zh-CN" altLang="en-US" smtClean="0"/>
              <a:t>2021/3/4</a:t>
            </a:fld>
            <a:endParaRPr lang="zh-CN" altLang="en-US"/>
          </a:p>
        </p:txBody>
      </p:sp>
      <p:sp>
        <p:nvSpPr>
          <p:cNvPr id="5" name="页脚占位符 4">
            <a:extLst>
              <a:ext uri="{FF2B5EF4-FFF2-40B4-BE49-F238E27FC236}">
                <a16:creationId xmlns:a16="http://schemas.microsoft.com/office/drawing/2014/main" id="{832DBD77-7C50-4044-8AE2-009FB6AE4D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ED7984-7776-48C1-BD99-AD9CA58041EE}"/>
              </a:ext>
            </a:extLst>
          </p:cNvPr>
          <p:cNvSpPr>
            <a:spLocks noGrp="1"/>
          </p:cNvSpPr>
          <p:nvPr>
            <p:ph type="sldNum" sz="quarter" idx="12"/>
          </p:nvPr>
        </p:nvSpPr>
        <p:spPr/>
        <p:txBody>
          <a:body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3646851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05D5B8-E99A-44EA-8608-08EFFA34D15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68D904D-0038-4B37-9110-958D77B4A6A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B73A3-46D7-4621-940B-5C7A1FD270AE}"/>
              </a:ext>
            </a:extLst>
          </p:cNvPr>
          <p:cNvSpPr>
            <a:spLocks noGrp="1"/>
          </p:cNvSpPr>
          <p:nvPr>
            <p:ph type="dt" sz="half" idx="10"/>
          </p:nvPr>
        </p:nvSpPr>
        <p:spPr/>
        <p:txBody>
          <a:bodyPr/>
          <a:lstStyle/>
          <a:p>
            <a:fld id="{C93C6DF5-E4DF-4831-9D5B-C9AD9E3D7E11}" type="datetimeFigureOut">
              <a:rPr lang="zh-CN" altLang="en-US" smtClean="0"/>
              <a:t>2021/3/4</a:t>
            </a:fld>
            <a:endParaRPr lang="zh-CN" altLang="en-US"/>
          </a:p>
        </p:txBody>
      </p:sp>
      <p:sp>
        <p:nvSpPr>
          <p:cNvPr id="5" name="页脚占位符 4">
            <a:extLst>
              <a:ext uri="{FF2B5EF4-FFF2-40B4-BE49-F238E27FC236}">
                <a16:creationId xmlns:a16="http://schemas.microsoft.com/office/drawing/2014/main" id="{16D40BBB-72A7-4558-A961-0916519137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80259F-36CF-47B8-9E69-0800F34896A8}"/>
              </a:ext>
            </a:extLst>
          </p:cNvPr>
          <p:cNvSpPr>
            <a:spLocks noGrp="1"/>
          </p:cNvSpPr>
          <p:nvPr>
            <p:ph type="sldNum" sz="quarter" idx="12"/>
          </p:nvPr>
        </p:nvSpPr>
        <p:spPr/>
        <p:txBody>
          <a:body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2912748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E0DAC4B-CF9B-48FF-ABD7-E33B77ED960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ADB7A20-CA39-4A3A-9F46-B99C34C2116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EF63A4-43F6-44EB-882B-5125CB036AC0}"/>
              </a:ext>
            </a:extLst>
          </p:cNvPr>
          <p:cNvSpPr>
            <a:spLocks noGrp="1"/>
          </p:cNvSpPr>
          <p:nvPr>
            <p:ph type="dt" sz="half" idx="10"/>
          </p:nvPr>
        </p:nvSpPr>
        <p:spPr/>
        <p:txBody>
          <a:bodyPr/>
          <a:lstStyle/>
          <a:p>
            <a:fld id="{C93C6DF5-E4DF-4831-9D5B-C9AD9E3D7E11}" type="datetimeFigureOut">
              <a:rPr lang="zh-CN" altLang="en-US" smtClean="0"/>
              <a:t>2021/3/4</a:t>
            </a:fld>
            <a:endParaRPr lang="zh-CN" altLang="en-US"/>
          </a:p>
        </p:txBody>
      </p:sp>
      <p:sp>
        <p:nvSpPr>
          <p:cNvPr id="5" name="页脚占位符 4">
            <a:extLst>
              <a:ext uri="{FF2B5EF4-FFF2-40B4-BE49-F238E27FC236}">
                <a16:creationId xmlns:a16="http://schemas.microsoft.com/office/drawing/2014/main" id="{86CFB091-0298-416C-A263-310F49E210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D8BCA6-C761-49DE-ABDB-D8D68ED682D1}"/>
              </a:ext>
            </a:extLst>
          </p:cNvPr>
          <p:cNvSpPr>
            <a:spLocks noGrp="1"/>
          </p:cNvSpPr>
          <p:nvPr>
            <p:ph type="sldNum" sz="quarter" idx="12"/>
          </p:nvPr>
        </p:nvSpPr>
        <p:spPr/>
        <p:txBody>
          <a:body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261071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CBD95-0345-44DF-87BA-B43AE89C078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DB256E-B61E-4DC4-AC1C-3626C2705F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FB0228-CE35-4F9E-AB7C-C13E7585B233}"/>
              </a:ext>
            </a:extLst>
          </p:cNvPr>
          <p:cNvSpPr>
            <a:spLocks noGrp="1"/>
          </p:cNvSpPr>
          <p:nvPr>
            <p:ph type="dt" sz="half" idx="10"/>
          </p:nvPr>
        </p:nvSpPr>
        <p:spPr/>
        <p:txBody>
          <a:bodyPr/>
          <a:lstStyle/>
          <a:p>
            <a:fld id="{C93C6DF5-E4DF-4831-9D5B-C9AD9E3D7E11}" type="datetimeFigureOut">
              <a:rPr lang="zh-CN" altLang="en-US" smtClean="0"/>
              <a:t>2021/3/4</a:t>
            </a:fld>
            <a:endParaRPr lang="zh-CN" altLang="en-US"/>
          </a:p>
        </p:txBody>
      </p:sp>
      <p:sp>
        <p:nvSpPr>
          <p:cNvPr id="5" name="页脚占位符 4">
            <a:extLst>
              <a:ext uri="{FF2B5EF4-FFF2-40B4-BE49-F238E27FC236}">
                <a16:creationId xmlns:a16="http://schemas.microsoft.com/office/drawing/2014/main" id="{99935283-8F34-4338-90FE-088E0E798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D7BC0D-DFB3-456D-8A68-E932FD0737E8}"/>
              </a:ext>
            </a:extLst>
          </p:cNvPr>
          <p:cNvSpPr>
            <a:spLocks noGrp="1"/>
          </p:cNvSpPr>
          <p:nvPr>
            <p:ph type="sldNum" sz="quarter" idx="12"/>
          </p:nvPr>
        </p:nvSpPr>
        <p:spPr/>
        <p:txBody>
          <a:body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1738333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0CB74-6B5F-402A-8CFF-A1DCE38A91C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60B8B44-2BAB-4C97-8EBE-C71A793FD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493741B-7D8C-440C-B7E2-68EB4531C906}"/>
              </a:ext>
            </a:extLst>
          </p:cNvPr>
          <p:cNvSpPr>
            <a:spLocks noGrp="1"/>
          </p:cNvSpPr>
          <p:nvPr>
            <p:ph type="dt" sz="half" idx="10"/>
          </p:nvPr>
        </p:nvSpPr>
        <p:spPr/>
        <p:txBody>
          <a:bodyPr/>
          <a:lstStyle/>
          <a:p>
            <a:fld id="{C93C6DF5-E4DF-4831-9D5B-C9AD9E3D7E11}" type="datetimeFigureOut">
              <a:rPr lang="zh-CN" altLang="en-US" smtClean="0"/>
              <a:t>2021/3/4</a:t>
            </a:fld>
            <a:endParaRPr lang="zh-CN" altLang="en-US"/>
          </a:p>
        </p:txBody>
      </p:sp>
      <p:sp>
        <p:nvSpPr>
          <p:cNvPr id="5" name="页脚占位符 4">
            <a:extLst>
              <a:ext uri="{FF2B5EF4-FFF2-40B4-BE49-F238E27FC236}">
                <a16:creationId xmlns:a16="http://schemas.microsoft.com/office/drawing/2014/main" id="{8B929046-B11B-4775-9115-C1440A1DA4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1F76FF-C741-42E6-86BE-63AB00A400B5}"/>
              </a:ext>
            </a:extLst>
          </p:cNvPr>
          <p:cNvSpPr>
            <a:spLocks noGrp="1"/>
          </p:cNvSpPr>
          <p:nvPr>
            <p:ph type="sldNum" sz="quarter" idx="12"/>
          </p:nvPr>
        </p:nvSpPr>
        <p:spPr/>
        <p:txBody>
          <a:body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2037925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99B29-5204-4E5D-AF43-BDAFD4B5CF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92D91C5-CE19-46A6-BEB2-43291048F17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7D1F094-440E-4AC2-9D46-FEFE77557E7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DA8E418-2765-4CE8-A789-5DD1E4EAD6C6}"/>
              </a:ext>
            </a:extLst>
          </p:cNvPr>
          <p:cNvSpPr>
            <a:spLocks noGrp="1"/>
          </p:cNvSpPr>
          <p:nvPr>
            <p:ph type="dt" sz="half" idx="10"/>
          </p:nvPr>
        </p:nvSpPr>
        <p:spPr/>
        <p:txBody>
          <a:bodyPr/>
          <a:lstStyle/>
          <a:p>
            <a:fld id="{C93C6DF5-E4DF-4831-9D5B-C9AD9E3D7E11}" type="datetimeFigureOut">
              <a:rPr lang="zh-CN" altLang="en-US" smtClean="0"/>
              <a:t>2021/3/4</a:t>
            </a:fld>
            <a:endParaRPr lang="zh-CN" altLang="en-US"/>
          </a:p>
        </p:txBody>
      </p:sp>
      <p:sp>
        <p:nvSpPr>
          <p:cNvPr id="6" name="页脚占位符 5">
            <a:extLst>
              <a:ext uri="{FF2B5EF4-FFF2-40B4-BE49-F238E27FC236}">
                <a16:creationId xmlns:a16="http://schemas.microsoft.com/office/drawing/2014/main" id="{988A1905-0FB8-4CC9-A719-5D8EBD3EC9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80C008-C97A-4142-B09F-1161484EED03}"/>
              </a:ext>
            </a:extLst>
          </p:cNvPr>
          <p:cNvSpPr>
            <a:spLocks noGrp="1"/>
          </p:cNvSpPr>
          <p:nvPr>
            <p:ph type="sldNum" sz="quarter" idx="12"/>
          </p:nvPr>
        </p:nvSpPr>
        <p:spPr/>
        <p:txBody>
          <a:body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72534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DCA25-1FAE-46AA-B9E0-1E73B26DC1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3B3A554-A048-4AA5-9CD2-DD10321152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E6E3DF7-7A3B-4676-8F0F-C7B2B8DAB38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B52A095-2CDA-4275-B570-44C758B0FA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E2AAEB8-F146-49AD-8FBE-BAAD7E82ED8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60A2A01-5119-4F2F-94AC-B54A52823ADB}"/>
              </a:ext>
            </a:extLst>
          </p:cNvPr>
          <p:cNvSpPr>
            <a:spLocks noGrp="1"/>
          </p:cNvSpPr>
          <p:nvPr>
            <p:ph type="dt" sz="half" idx="10"/>
          </p:nvPr>
        </p:nvSpPr>
        <p:spPr/>
        <p:txBody>
          <a:bodyPr/>
          <a:lstStyle/>
          <a:p>
            <a:fld id="{C93C6DF5-E4DF-4831-9D5B-C9AD9E3D7E11}" type="datetimeFigureOut">
              <a:rPr lang="zh-CN" altLang="en-US" smtClean="0"/>
              <a:t>2021/3/4</a:t>
            </a:fld>
            <a:endParaRPr lang="zh-CN" altLang="en-US"/>
          </a:p>
        </p:txBody>
      </p:sp>
      <p:sp>
        <p:nvSpPr>
          <p:cNvPr id="8" name="页脚占位符 7">
            <a:extLst>
              <a:ext uri="{FF2B5EF4-FFF2-40B4-BE49-F238E27FC236}">
                <a16:creationId xmlns:a16="http://schemas.microsoft.com/office/drawing/2014/main" id="{D61B9B0F-BB86-4C27-B2F8-D6B05B8C419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3AD5EFD-DC7F-4349-B9AE-DDB65CB1BE13}"/>
              </a:ext>
            </a:extLst>
          </p:cNvPr>
          <p:cNvSpPr>
            <a:spLocks noGrp="1"/>
          </p:cNvSpPr>
          <p:nvPr>
            <p:ph type="sldNum" sz="quarter" idx="12"/>
          </p:nvPr>
        </p:nvSpPr>
        <p:spPr/>
        <p:txBody>
          <a:body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228480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86B54-2061-4FD4-BE0C-A8FF47E1194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7A7960-EF0A-4A43-AA7C-8944A68B1C72}"/>
              </a:ext>
            </a:extLst>
          </p:cNvPr>
          <p:cNvSpPr>
            <a:spLocks noGrp="1"/>
          </p:cNvSpPr>
          <p:nvPr>
            <p:ph type="dt" sz="half" idx="10"/>
          </p:nvPr>
        </p:nvSpPr>
        <p:spPr/>
        <p:txBody>
          <a:bodyPr/>
          <a:lstStyle/>
          <a:p>
            <a:fld id="{C93C6DF5-E4DF-4831-9D5B-C9AD9E3D7E11}" type="datetimeFigureOut">
              <a:rPr lang="zh-CN" altLang="en-US" smtClean="0"/>
              <a:t>2021/3/4</a:t>
            </a:fld>
            <a:endParaRPr lang="zh-CN" altLang="en-US"/>
          </a:p>
        </p:txBody>
      </p:sp>
      <p:sp>
        <p:nvSpPr>
          <p:cNvPr id="4" name="页脚占位符 3">
            <a:extLst>
              <a:ext uri="{FF2B5EF4-FFF2-40B4-BE49-F238E27FC236}">
                <a16:creationId xmlns:a16="http://schemas.microsoft.com/office/drawing/2014/main" id="{2CEB05DB-5E0E-4DDE-9D60-C825DC4A2A2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06584F7-719C-4654-9F92-287D55307FA2}"/>
              </a:ext>
            </a:extLst>
          </p:cNvPr>
          <p:cNvSpPr>
            <a:spLocks noGrp="1"/>
          </p:cNvSpPr>
          <p:nvPr>
            <p:ph type="sldNum" sz="quarter" idx="12"/>
          </p:nvPr>
        </p:nvSpPr>
        <p:spPr/>
        <p:txBody>
          <a:body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123067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DFF5FD-82AD-407F-8F14-B765E03874F3}"/>
              </a:ext>
            </a:extLst>
          </p:cNvPr>
          <p:cNvSpPr>
            <a:spLocks noGrp="1"/>
          </p:cNvSpPr>
          <p:nvPr>
            <p:ph type="dt" sz="half" idx="10"/>
          </p:nvPr>
        </p:nvSpPr>
        <p:spPr/>
        <p:txBody>
          <a:bodyPr/>
          <a:lstStyle/>
          <a:p>
            <a:fld id="{C93C6DF5-E4DF-4831-9D5B-C9AD9E3D7E11}" type="datetimeFigureOut">
              <a:rPr lang="zh-CN" altLang="en-US" smtClean="0"/>
              <a:t>2021/3/4</a:t>
            </a:fld>
            <a:endParaRPr lang="zh-CN" altLang="en-US"/>
          </a:p>
        </p:txBody>
      </p:sp>
      <p:sp>
        <p:nvSpPr>
          <p:cNvPr id="3" name="页脚占位符 2">
            <a:extLst>
              <a:ext uri="{FF2B5EF4-FFF2-40B4-BE49-F238E27FC236}">
                <a16:creationId xmlns:a16="http://schemas.microsoft.com/office/drawing/2014/main" id="{7AD32D75-5A08-4AEF-AD31-75FAE88ED93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60ECF59-4809-46D3-A926-128FFDBA527C}"/>
              </a:ext>
            </a:extLst>
          </p:cNvPr>
          <p:cNvSpPr>
            <a:spLocks noGrp="1"/>
          </p:cNvSpPr>
          <p:nvPr>
            <p:ph type="sldNum" sz="quarter" idx="12"/>
          </p:nvPr>
        </p:nvSpPr>
        <p:spPr/>
        <p:txBody>
          <a:body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625679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DDAFE-8694-4DA2-8872-6AAB201250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DAC2552-2E28-43B1-9EAE-E3684FC8EA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B74590A-B5B8-4748-9910-15670F432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38801D-893C-4FD4-A6A6-C5C3A2D040BF}"/>
              </a:ext>
            </a:extLst>
          </p:cNvPr>
          <p:cNvSpPr>
            <a:spLocks noGrp="1"/>
          </p:cNvSpPr>
          <p:nvPr>
            <p:ph type="dt" sz="half" idx="10"/>
          </p:nvPr>
        </p:nvSpPr>
        <p:spPr/>
        <p:txBody>
          <a:bodyPr/>
          <a:lstStyle/>
          <a:p>
            <a:fld id="{C93C6DF5-E4DF-4831-9D5B-C9AD9E3D7E11}" type="datetimeFigureOut">
              <a:rPr lang="zh-CN" altLang="en-US" smtClean="0"/>
              <a:t>2021/3/4</a:t>
            </a:fld>
            <a:endParaRPr lang="zh-CN" altLang="en-US"/>
          </a:p>
        </p:txBody>
      </p:sp>
      <p:sp>
        <p:nvSpPr>
          <p:cNvPr id="6" name="页脚占位符 5">
            <a:extLst>
              <a:ext uri="{FF2B5EF4-FFF2-40B4-BE49-F238E27FC236}">
                <a16:creationId xmlns:a16="http://schemas.microsoft.com/office/drawing/2014/main" id="{8B9B984D-7307-48D4-BB6C-C80BE13AE5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96D21F-25E1-49E1-A825-757F31E5AE85}"/>
              </a:ext>
            </a:extLst>
          </p:cNvPr>
          <p:cNvSpPr>
            <a:spLocks noGrp="1"/>
          </p:cNvSpPr>
          <p:nvPr>
            <p:ph type="sldNum" sz="quarter" idx="12"/>
          </p:nvPr>
        </p:nvSpPr>
        <p:spPr/>
        <p:txBody>
          <a:body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2664137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2EF98-C162-415D-9C5D-18FD1AC3471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CE1309-59DF-46B3-90A5-C3215CBA0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6A09A92-E6CA-4EC7-BCDF-07F13245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C428F64-4B09-4E9B-A6B0-72F784447009}"/>
              </a:ext>
            </a:extLst>
          </p:cNvPr>
          <p:cNvSpPr>
            <a:spLocks noGrp="1"/>
          </p:cNvSpPr>
          <p:nvPr>
            <p:ph type="dt" sz="half" idx="10"/>
          </p:nvPr>
        </p:nvSpPr>
        <p:spPr/>
        <p:txBody>
          <a:bodyPr/>
          <a:lstStyle/>
          <a:p>
            <a:fld id="{C93C6DF5-E4DF-4831-9D5B-C9AD9E3D7E11}" type="datetimeFigureOut">
              <a:rPr lang="zh-CN" altLang="en-US" smtClean="0"/>
              <a:t>2021/3/4</a:t>
            </a:fld>
            <a:endParaRPr lang="zh-CN" altLang="en-US"/>
          </a:p>
        </p:txBody>
      </p:sp>
      <p:sp>
        <p:nvSpPr>
          <p:cNvPr id="6" name="页脚占位符 5">
            <a:extLst>
              <a:ext uri="{FF2B5EF4-FFF2-40B4-BE49-F238E27FC236}">
                <a16:creationId xmlns:a16="http://schemas.microsoft.com/office/drawing/2014/main" id="{4D4189E5-2E11-4D50-B938-03B8EE24D6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096895-D0C3-440D-A6B7-2CC236BBA770}"/>
              </a:ext>
            </a:extLst>
          </p:cNvPr>
          <p:cNvSpPr>
            <a:spLocks noGrp="1"/>
          </p:cNvSpPr>
          <p:nvPr>
            <p:ph type="sldNum" sz="quarter" idx="12"/>
          </p:nvPr>
        </p:nvSpPr>
        <p:spPr/>
        <p:txBody>
          <a:body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1809954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9104E6F-D840-4271-8046-F3CEA41935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871D479-2907-415F-83E8-10A5CFEC60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06C4D5A-1347-48B0-874D-CA9BE1EB15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C6DF5-E4DF-4831-9D5B-C9AD9E3D7E11}" type="datetimeFigureOut">
              <a:rPr lang="zh-CN" altLang="en-US" smtClean="0"/>
              <a:t>2021/3/4</a:t>
            </a:fld>
            <a:endParaRPr lang="zh-CN" altLang="en-US"/>
          </a:p>
        </p:txBody>
      </p:sp>
      <p:sp>
        <p:nvSpPr>
          <p:cNvPr id="5" name="页脚占位符 4">
            <a:extLst>
              <a:ext uri="{FF2B5EF4-FFF2-40B4-BE49-F238E27FC236}">
                <a16:creationId xmlns:a16="http://schemas.microsoft.com/office/drawing/2014/main" id="{05437278-0C8C-49C7-9DBA-DC5D4F3618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003534-4E21-40F9-99B6-0992B136B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F7C981-90ED-4266-A15E-C5D80C632736}" type="slidenum">
              <a:rPr lang="zh-CN" altLang="en-US" smtClean="0"/>
              <a:t>‹#›</a:t>
            </a:fld>
            <a:endParaRPr lang="zh-CN" altLang="en-US"/>
          </a:p>
        </p:txBody>
      </p:sp>
    </p:spTree>
    <p:extLst>
      <p:ext uri="{BB962C8B-B14F-4D97-AF65-F5344CB8AC3E}">
        <p14:creationId xmlns:p14="http://schemas.microsoft.com/office/powerpoint/2010/main" val="3109381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hyperlink" Target="http://suzhou.virtualcities.fr/Asset/Preview/vcMap_ID-1487_No-1.jpe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hyperlink" Target="http://suzhou.virtualcities.fr/Asset/Preview/vcMap_ID-1507_No-1.jpe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hyperlink" Target="https://starwars.fandom.com/wiki/Cloud_City" TargetMode="Externa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hyperlink" Target="https://www.popsci.com/star-wars-physics-cloud-cit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uzhou.virtualcities.fr/Asset/Preview/vcMap_ID-1493_No-1.jpe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zhou.virtualcities.fr/Asset/Preview/vcMap_ID-1488_No-1.jpe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uzhou.virtualcities.fr/Asset/Preview/vcMap_ID-1503_No-1.jpe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uzhou.virtualcities.fr/Asset/Preview/vcMap_ID-1500_No-1.jpe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uzhou.virtualcities.fr/Asset/Preview/vcMap_ID-1492_No-1.jpe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09F3C-6122-45CE-A94C-BB54920BF4AA}"/>
              </a:ext>
            </a:extLst>
          </p:cNvPr>
          <p:cNvSpPr>
            <a:spLocks noGrp="1"/>
          </p:cNvSpPr>
          <p:nvPr>
            <p:ph type="ctrTitle"/>
          </p:nvPr>
        </p:nvSpPr>
        <p:spPr>
          <a:xfrm>
            <a:off x="0" y="1868698"/>
            <a:ext cx="12192000" cy="2387600"/>
          </a:xfrm>
        </p:spPr>
        <p:txBody>
          <a:bodyPr>
            <a:normAutofit/>
          </a:bodyPr>
          <a:lstStyle/>
          <a:p>
            <a:r>
              <a:rPr lang="en-US" altLang="zh-CN" sz="4800" b="1" dirty="0"/>
              <a:t>History of Urban Development of Suzhou</a:t>
            </a:r>
            <a:endParaRPr lang="zh-CN" altLang="en-US" sz="4800" b="1" dirty="0"/>
          </a:p>
        </p:txBody>
      </p:sp>
      <p:sp>
        <p:nvSpPr>
          <p:cNvPr id="3" name="副标题 2">
            <a:extLst>
              <a:ext uri="{FF2B5EF4-FFF2-40B4-BE49-F238E27FC236}">
                <a16:creationId xmlns:a16="http://schemas.microsoft.com/office/drawing/2014/main" id="{2C2D36F6-751D-42CA-B06A-AC50F5537FA4}"/>
              </a:ext>
            </a:extLst>
          </p:cNvPr>
          <p:cNvSpPr>
            <a:spLocks noGrp="1"/>
          </p:cNvSpPr>
          <p:nvPr>
            <p:ph type="subTitle" idx="1"/>
          </p:nvPr>
        </p:nvSpPr>
        <p:spPr>
          <a:xfrm>
            <a:off x="1524000" y="5202238"/>
            <a:ext cx="9144000" cy="1655762"/>
          </a:xfrm>
        </p:spPr>
        <p:txBody>
          <a:bodyPr/>
          <a:lstStyle/>
          <a:p>
            <a:r>
              <a:rPr lang="en-US" altLang="zh-CN" dirty="0"/>
              <a:t>Student: Sarry</a:t>
            </a:r>
            <a:endParaRPr lang="zh-CN" altLang="en-US" dirty="0"/>
          </a:p>
        </p:txBody>
      </p:sp>
      <p:pic>
        <p:nvPicPr>
          <p:cNvPr id="5" name="Picture 2" descr="苏州古镇哪个最好玩，苏州有哪些古镇- 马蜂窝">
            <a:extLst>
              <a:ext uri="{FF2B5EF4-FFF2-40B4-BE49-F238E27FC236}">
                <a16:creationId xmlns:a16="http://schemas.microsoft.com/office/drawing/2014/main" id="{A44DCA00-7EB3-44D9-91EF-8F9017CFDD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t="14581" b="39133"/>
          <a:stretch/>
        </p:blipFill>
        <p:spPr bwMode="auto">
          <a:xfrm>
            <a:off x="0" y="0"/>
            <a:ext cx="12192001" cy="270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850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C0FD904-124A-4A80-B6C1-C0F58C1C1BEE}"/>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b="66245"/>
          <a:stretch/>
        </p:blipFill>
        <p:spPr bwMode="auto">
          <a:xfrm>
            <a:off x="-1" y="1639663"/>
            <a:ext cx="3534677" cy="43979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FA1C631-A51F-4C3B-A630-73F4862DB2E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34234" b="32686"/>
          <a:stretch/>
        </p:blipFill>
        <p:spPr bwMode="auto">
          <a:xfrm>
            <a:off x="4292593" y="1639664"/>
            <a:ext cx="3531247" cy="43057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E9FD939-F824-46D2-BB56-480E92D422B0}"/>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70352"/>
          <a:stretch/>
        </p:blipFill>
        <p:spPr bwMode="auto">
          <a:xfrm>
            <a:off x="8379106" y="1639662"/>
            <a:ext cx="3812894" cy="416688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48CF514-15C7-4D7B-94CB-B58353AC3315}"/>
              </a:ext>
            </a:extLst>
          </p:cNvPr>
          <p:cNvSpPr txBox="1"/>
          <p:nvPr/>
        </p:nvSpPr>
        <p:spPr>
          <a:xfrm>
            <a:off x="-1554" y="450890"/>
            <a:ext cx="6097554" cy="461665"/>
          </a:xfrm>
          <a:prstGeom prst="rect">
            <a:avLst/>
          </a:prstGeom>
          <a:noFill/>
        </p:spPr>
        <p:txBody>
          <a:bodyPr wrap="square">
            <a:spAutoFit/>
          </a:bodyPr>
          <a:lstStyle/>
          <a:p>
            <a:r>
              <a:rPr lang="en-US" altLang="zh-CN" sz="2400" b="1" i="0" dirty="0">
                <a:effectLst/>
                <a:latin typeface="+mj-lt"/>
              </a:rPr>
              <a:t>Ancient Suzhou city form evolution diagram</a:t>
            </a:r>
            <a:endParaRPr lang="zh-CN" altLang="en-US" sz="2400" b="1" dirty="0">
              <a:latin typeface="+mj-lt"/>
            </a:endParaRPr>
          </a:p>
        </p:txBody>
      </p:sp>
    </p:spTree>
    <p:extLst>
      <p:ext uri="{BB962C8B-B14F-4D97-AF65-F5344CB8AC3E}">
        <p14:creationId xmlns:p14="http://schemas.microsoft.com/office/powerpoint/2010/main" val="134767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CDEE7E4-3833-40FD-B2CE-1838824C8B5E}"/>
              </a:ext>
            </a:extLst>
          </p:cNvPr>
          <p:cNvPicPr>
            <a:picLocks noChangeAspect="1"/>
          </p:cNvPicPr>
          <p:nvPr/>
        </p:nvPicPr>
        <p:blipFill>
          <a:blip r:embed="rId3"/>
          <a:stretch>
            <a:fillRect/>
          </a:stretch>
        </p:blipFill>
        <p:spPr>
          <a:xfrm>
            <a:off x="27612" y="2190423"/>
            <a:ext cx="3225126" cy="4046814"/>
          </a:xfrm>
          <a:prstGeom prst="rect">
            <a:avLst/>
          </a:prstGeom>
        </p:spPr>
      </p:pic>
      <p:pic>
        <p:nvPicPr>
          <p:cNvPr id="7" name="图片 6">
            <a:extLst>
              <a:ext uri="{FF2B5EF4-FFF2-40B4-BE49-F238E27FC236}">
                <a16:creationId xmlns:a16="http://schemas.microsoft.com/office/drawing/2014/main" id="{FEBD9068-48FB-4924-AA24-EF14DA66BFF4}"/>
              </a:ext>
            </a:extLst>
          </p:cNvPr>
          <p:cNvPicPr>
            <a:picLocks noChangeAspect="1"/>
          </p:cNvPicPr>
          <p:nvPr/>
        </p:nvPicPr>
        <p:blipFill>
          <a:blip r:embed="rId4"/>
          <a:stretch>
            <a:fillRect/>
          </a:stretch>
        </p:blipFill>
        <p:spPr>
          <a:xfrm>
            <a:off x="3764844" y="177543"/>
            <a:ext cx="1953088" cy="2441361"/>
          </a:xfrm>
          <a:prstGeom prst="rect">
            <a:avLst/>
          </a:prstGeom>
        </p:spPr>
      </p:pic>
      <p:pic>
        <p:nvPicPr>
          <p:cNvPr id="9" name="图片 8">
            <a:extLst>
              <a:ext uri="{FF2B5EF4-FFF2-40B4-BE49-F238E27FC236}">
                <a16:creationId xmlns:a16="http://schemas.microsoft.com/office/drawing/2014/main" id="{3B89910D-FEED-4B00-BDC0-8C5452BE240A}"/>
              </a:ext>
            </a:extLst>
          </p:cNvPr>
          <p:cNvPicPr>
            <a:picLocks noChangeAspect="1"/>
          </p:cNvPicPr>
          <p:nvPr/>
        </p:nvPicPr>
        <p:blipFill>
          <a:blip r:embed="rId5"/>
          <a:stretch>
            <a:fillRect/>
          </a:stretch>
        </p:blipFill>
        <p:spPr>
          <a:xfrm>
            <a:off x="5924531" y="177543"/>
            <a:ext cx="1968126" cy="2441360"/>
          </a:xfrm>
          <a:prstGeom prst="rect">
            <a:avLst/>
          </a:prstGeom>
        </p:spPr>
      </p:pic>
      <p:pic>
        <p:nvPicPr>
          <p:cNvPr id="11" name="图片 10">
            <a:extLst>
              <a:ext uri="{FF2B5EF4-FFF2-40B4-BE49-F238E27FC236}">
                <a16:creationId xmlns:a16="http://schemas.microsoft.com/office/drawing/2014/main" id="{F2B821AE-0BA9-48F0-B5A6-B92D77EFCBE5}"/>
              </a:ext>
            </a:extLst>
          </p:cNvPr>
          <p:cNvPicPr>
            <a:picLocks noChangeAspect="1"/>
          </p:cNvPicPr>
          <p:nvPr/>
        </p:nvPicPr>
        <p:blipFill>
          <a:blip r:embed="rId6"/>
          <a:stretch>
            <a:fillRect/>
          </a:stretch>
        </p:blipFill>
        <p:spPr>
          <a:xfrm>
            <a:off x="8024272" y="177544"/>
            <a:ext cx="1953088" cy="2444712"/>
          </a:xfrm>
          <a:prstGeom prst="rect">
            <a:avLst/>
          </a:prstGeom>
        </p:spPr>
      </p:pic>
      <p:pic>
        <p:nvPicPr>
          <p:cNvPr id="13" name="图片 12">
            <a:extLst>
              <a:ext uri="{FF2B5EF4-FFF2-40B4-BE49-F238E27FC236}">
                <a16:creationId xmlns:a16="http://schemas.microsoft.com/office/drawing/2014/main" id="{7DF84A57-3596-4935-8B43-41A7F4362D82}"/>
              </a:ext>
            </a:extLst>
          </p:cNvPr>
          <p:cNvPicPr>
            <a:picLocks noChangeAspect="1"/>
          </p:cNvPicPr>
          <p:nvPr/>
        </p:nvPicPr>
        <p:blipFill>
          <a:blip r:embed="rId7"/>
          <a:stretch>
            <a:fillRect/>
          </a:stretch>
        </p:blipFill>
        <p:spPr>
          <a:xfrm>
            <a:off x="10104558" y="177545"/>
            <a:ext cx="1927152" cy="2441358"/>
          </a:xfrm>
          <a:prstGeom prst="rect">
            <a:avLst/>
          </a:prstGeom>
        </p:spPr>
      </p:pic>
      <p:pic>
        <p:nvPicPr>
          <p:cNvPr id="15" name="图片 14">
            <a:extLst>
              <a:ext uri="{FF2B5EF4-FFF2-40B4-BE49-F238E27FC236}">
                <a16:creationId xmlns:a16="http://schemas.microsoft.com/office/drawing/2014/main" id="{8BD819F9-74FD-4E51-9B05-D7AEB5F7DCAE}"/>
              </a:ext>
            </a:extLst>
          </p:cNvPr>
          <p:cNvPicPr>
            <a:picLocks noChangeAspect="1"/>
          </p:cNvPicPr>
          <p:nvPr/>
        </p:nvPicPr>
        <p:blipFill>
          <a:blip r:embed="rId8"/>
          <a:stretch>
            <a:fillRect/>
          </a:stretch>
        </p:blipFill>
        <p:spPr>
          <a:xfrm>
            <a:off x="3853944" y="3673538"/>
            <a:ext cx="1958504" cy="2441361"/>
          </a:xfrm>
          <a:prstGeom prst="rect">
            <a:avLst/>
          </a:prstGeom>
        </p:spPr>
      </p:pic>
      <p:pic>
        <p:nvPicPr>
          <p:cNvPr id="17" name="图片 16">
            <a:extLst>
              <a:ext uri="{FF2B5EF4-FFF2-40B4-BE49-F238E27FC236}">
                <a16:creationId xmlns:a16="http://schemas.microsoft.com/office/drawing/2014/main" id="{C39DC6AB-E0BE-4976-94CD-457CE0BEE3CE}"/>
              </a:ext>
            </a:extLst>
          </p:cNvPr>
          <p:cNvPicPr>
            <a:picLocks noChangeAspect="1"/>
          </p:cNvPicPr>
          <p:nvPr/>
        </p:nvPicPr>
        <p:blipFill>
          <a:blip r:embed="rId9"/>
          <a:stretch>
            <a:fillRect/>
          </a:stretch>
        </p:blipFill>
        <p:spPr>
          <a:xfrm>
            <a:off x="5963803" y="3673539"/>
            <a:ext cx="1981067" cy="2441360"/>
          </a:xfrm>
          <a:prstGeom prst="rect">
            <a:avLst/>
          </a:prstGeom>
        </p:spPr>
      </p:pic>
      <p:pic>
        <p:nvPicPr>
          <p:cNvPr id="19" name="图片 18">
            <a:extLst>
              <a:ext uri="{FF2B5EF4-FFF2-40B4-BE49-F238E27FC236}">
                <a16:creationId xmlns:a16="http://schemas.microsoft.com/office/drawing/2014/main" id="{2AE87985-14E4-46F4-85C9-C836C88D9587}"/>
              </a:ext>
            </a:extLst>
          </p:cNvPr>
          <p:cNvPicPr>
            <a:picLocks noChangeAspect="1"/>
          </p:cNvPicPr>
          <p:nvPr/>
        </p:nvPicPr>
        <p:blipFill>
          <a:blip r:embed="rId10"/>
          <a:stretch>
            <a:fillRect/>
          </a:stretch>
        </p:blipFill>
        <p:spPr>
          <a:xfrm>
            <a:off x="8096225" y="3673538"/>
            <a:ext cx="1987171" cy="2444713"/>
          </a:xfrm>
          <a:prstGeom prst="rect">
            <a:avLst/>
          </a:prstGeom>
        </p:spPr>
      </p:pic>
      <p:pic>
        <p:nvPicPr>
          <p:cNvPr id="21" name="图片 20">
            <a:extLst>
              <a:ext uri="{FF2B5EF4-FFF2-40B4-BE49-F238E27FC236}">
                <a16:creationId xmlns:a16="http://schemas.microsoft.com/office/drawing/2014/main" id="{F3715DFE-ADBD-454C-B438-AF18DE949C45}"/>
              </a:ext>
            </a:extLst>
          </p:cNvPr>
          <p:cNvPicPr>
            <a:picLocks noChangeAspect="1"/>
          </p:cNvPicPr>
          <p:nvPr/>
        </p:nvPicPr>
        <p:blipFill>
          <a:blip r:embed="rId11"/>
          <a:stretch>
            <a:fillRect/>
          </a:stretch>
        </p:blipFill>
        <p:spPr>
          <a:xfrm>
            <a:off x="10083396" y="3670185"/>
            <a:ext cx="1983188" cy="2444713"/>
          </a:xfrm>
          <a:prstGeom prst="rect">
            <a:avLst/>
          </a:prstGeom>
        </p:spPr>
      </p:pic>
      <p:sp>
        <p:nvSpPr>
          <p:cNvPr id="12" name="文本框 11">
            <a:extLst>
              <a:ext uri="{FF2B5EF4-FFF2-40B4-BE49-F238E27FC236}">
                <a16:creationId xmlns:a16="http://schemas.microsoft.com/office/drawing/2014/main" id="{F45E3921-94BB-49B6-9010-B7A22BAD28C4}"/>
              </a:ext>
            </a:extLst>
          </p:cNvPr>
          <p:cNvSpPr txBox="1"/>
          <p:nvPr/>
        </p:nvSpPr>
        <p:spPr>
          <a:xfrm>
            <a:off x="3969790" y="2762156"/>
            <a:ext cx="1968126" cy="646331"/>
          </a:xfrm>
          <a:prstGeom prst="rect">
            <a:avLst/>
          </a:prstGeom>
          <a:noFill/>
        </p:spPr>
        <p:txBody>
          <a:bodyPr wrap="square">
            <a:spAutoFit/>
          </a:bodyPr>
          <a:lstStyle/>
          <a:p>
            <a:pPr algn="just"/>
            <a:r>
              <a:rPr lang="en-US" altLang="zh-CN" sz="1200" dirty="0"/>
              <a:t>1229,</a:t>
            </a:r>
            <a:r>
              <a:rPr lang="zh-CN" altLang="en-US" sz="1200" dirty="0"/>
              <a:t> </a:t>
            </a:r>
            <a:r>
              <a:rPr lang="en-US" altLang="zh-CN" sz="1200" dirty="0"/>
              <a:t>Song</a:t>
            </a:r>
            <a:r>
              <a:rPr lang="zh-CN" altLang="en-US" sz="1200" dirty="0"/>
              <a:t> </a:t>
            </a:r>
            <a:r>
              <a:rPr lang="en-US" altLang="zh-CN" sz="1200" dirty="0"/>
              <a:t>dynasty</a:t>
            </a:r>
          </a:p>
          <a:p>
            <a:pPr algn="just"/>
            <a:r>
              <a:rPr lang="en-US" altLang="zh-CN" sz="1200" b="0" i="0" dirty="0">
                <a:effectLst/>
                <a:latin typeface="+mn-ea"/>
              </a:rPr>
              <a:t>Three horizontal and four straight channels appeared</a:t>
            </a:r>
          </a:p>
        </p:txBody>
      </p:sp>
      <p:sp>
        <p:nvSpPr>
          <p:cNvPr id="14" name="文本框 13">
            <a:extLst>
              <a:ext uri="{FF2B5EF4-FFF2-40B4-BE49-F238E27FC236}">
                <a16:creationId xmlns:a16="http://schemas.microsoft.com/office/drawing/2014/main" id="{37FCE418-8DD9-430D-AED4-2625A6486DCE}"/>
              </a:ext>
            </a:extLst>
          </p:cNvPr>
          <p:cNvSpPr txBox="1"/>
          <p:nvPr/>
        </p:nvSpPr>
        <p:spPr>
          <a:xfrm>
            <a:off x="6289076" y="2762156"/>
            <a:ext cx="1981067" cy="830997"/>
          </a:xfrm>
          <a:prstGeom prst="rect">
            <a:avLst/>
          </a:prstGeom>
          <a:noFill/>
        </p:spPr>
        <p:txBody>
          <a:bodyPr wrap="square">
            <a:spAutoFit/>
          </a:bodyPr>
          <a:lstStyle/>
          <a:p>
            <a:r>
              <a:rPr lang="en-US" altLang="zh-CN" sz="1200" dirty="0">
                <a:latin typeface="+mn-ea"/>
              </a:rPr>
              <a:t>1639, Ming dynasty</a:t>
            </a:r>
          </a:p>
          <a:p>
            <a:r>
              <a:rPr lang="en-US" altLang="zh-CN" sz="1200" b="0" i="0" dirty="0">
                <a:effectLst/>
                <a:latin typeface="+mn-ea"/>
              </a:rPr>
              <a:t>The period of maximum tributaries</a:t>
            </a:r>
          </a:p>
          <a:p>
            <a:endParaRPr lang="zh-CN" altLang="en-US" sz="1200" dirty="0">
              <a:latin typeface="+mn-ea"/>
            </a:endParaRPr>
          </a:p>
        </p:txBody>
      </p:sp>
      <p:sp>
        <p:nvSpPr>
          <p:cNvPr id="16" name="文本框 15">
            <a:extLst>
              <a:ext uri="{FF2B5EF4-FFF2-40B4-BE49-F238E27FC236}">
                <a16:creationId xmlns:a16="http://schemas.microsoft.com/office/drawing/2014/main" id="{728C5ECF-1888-467E-8ECC-C267C1FB186B}"/>
              </a:ext>
            </a:extLst>
          </p:cNvPr>
          <p:cNvSpPr txBox="1"/>
          <p:nvPr/>
        </p:nvSpPr>
        <p:spPr>
          <a:xfrm>
            <a:off x="8270143" y="2749296"/>
            <a:ext cx="1707217" cy="276999"/>
          </a:xfrm>
          <a:prstGeom prst="rect">
            <a:avLst/>
          </a:prstGeom>
          <a:noFill/>
        </p:spPr>
        <p:txBody>
          <a:bodyPr wrap="square">
            <a:spAutoFit/>
          </a:bodyPr>
          <a:lstStyle/>
          <a:p>
            <a:r>
              <a:rPr lang="en-US" altLang="zh-CN" sz="1200" dirty="0"/>
              <a:t>1745, Qing dynasty</a:t>
            </a:r>
            <a:endParaRPr lang="zh-CN" altLang="en-US" sz="1200" dirty="0"/>
          </a:p>
        </p:txBody>
      </p:sp>
      <p:sp>
        <p:nvSpPr>
          <p:cNvPr id="18" name="文本框 17">
            <a:extLst>
              <a:ext uri="{FF2B5EF4-FFF2-40B4-BE49-F238E27FC236}">
                <a16:creationId xmlns:a16="http://schemas.microsoft.com/office/drawing/2014/main" id="{A0B02E68-12AA-48C4-BD66-C4AD9A7AF386}"/>
              </a:ext>
            </a:extLst>
          </p:cNvPr>
          <p:cNvSpPr txBox="1"/>
          <p:nvPr/>
        </p:nvSpPr>
        <p:spPr>
          <a:xfrm>
            <a:off x="10399625" y="2749296"/>
            <a:ext cx="1707217" cy="276999"/>
          </a:xfrm>
          <a:prstGeom prst="rect">
            <a:avLst/>
          </a:prstGeom>
          <a:noFill/>
        </p:spPr>
        <p:txBody>
          <a:bodyPr wrap="square">
            <a:spAutoFit/>
          </a:bodyPr>
          <a:lstStyle/>
          <a:p>
            <a:r>
              <a:rPr lang="en-US" altLang="zh-CN" sz="1200" dirty="0"/>
              <a:t>1906, Qing dynasty</a:t>
            </a:r>
            <a:endParaRPr lang="zh-CN" altLang="en-US" sz="1200" dirty="0"/>
          </a:p>
        </p:txBody>
      </p:sp>
      <p:sp>
        <p:nvSpPr>
          <p:cNvPr id="20" name="文本框 19">
            <a:extLst>
              <a:ext uri="{FF2B5EF4-FFF2-40B4-BE49-F238E27FC236}">
                <a16:creationId xmlns:a16="http://schemas.microsoft.com/office/drawing/2014/main" id="{4ED02CA2-F6AE-4264-B8B8-1E64A4F630C0}"/>
              </a:ext>
            </a:extLst>
          </p:cNvPr>
          <p:cNvSpPr txBox="1"/>
          <p:nvPr/>
        </p:nvSpPr>
        <p:spPr>
          <a:xfrm>
            <a:off x="8389898" y="3059668"/>
            <a:ext cx="6097554" cy="369332"/>
          </a:xfrm>
          <a:prstGeom prst="rect">
            <a:avLst/>
          </a:prstGeom>
          <a:noFill/>
        </p:spPr>
        <p:txBody>
          <a:bodyPr wrap="square">
            <a:spAutoFit/>
          </a:bodyPr>
          <a:lstStyle/>
          <a:p>
            <a:pPr algn="l"/>
            <a:r>
              <a:rPr lang="en-US" altLang="zh-CN" b="0" i="0" dirty="0">
                <a:effectLst/>
                <a:latin typeface="+mn-ea"/>
              </a:rPr>
              <a:t>The tributary system was reduced</a:t>
            </a:r>
          </a:p>
        </p:txBody>
      </p:sp>
      <p:sp>
        <p:nvSpPr>
          <p:cNvPr id="22" name="文本框 21">
            <a:extLst>
              <a:ext uri="{FF2B5EF4-FFF2-40B4-BE49-F238E27FC236}">
                <a16:creationId xmlns:a16="http://schemas.microsoft.com/office/drawing/2014/main" id="{C74F5A14-5C0B-478A-869F-A803A18B8181}"/>
              </a:ext>
            </a:extLst>
          </p:cNvPr>
          <p:cNvSpPr txBox="1"/>
          <p:nvPr/>
        </p:nvSpPr>
        <p:spPr>
          <a:xfrm>
            <a:off x="3969790" y="6084242"/>
            <a:ext cx="7245220" cy="276999"/>
          </a:xfrm>
          <a:prstGeom prst="rect">
            <a:avLst/>
          </a:prstGeom>
          <a:noFill/>
        </p:spPr>
        <p:txBody>
          <a:bodyPr wrap="square">
            <a:spAutoFit/>
          </a:bodyPr>
          <a:lstStyle/>
          <a:p>
            <a:r>
              <a:rPr lang="en-US" altLang="zh-CN" sz="1200" dirty="0"/>
              <a:t>1914</a:t>
            </a:r>
            <a:endParaRPr lang="zh-CN" altLang="en-US" sz="1200" dirty="0"/>
          </a:p>
        </p:txBody>
      </p:sp>
      <p:sp>
        <p:nvSpPr>
          <p:cNvPr id="23" name="文本框 22">
            <a:extLst>
              <a:ext uri="{FF2B5EF4-FFF2-40B4-BE49-F238E27FC236}">
                <a16:creationId xmlns:a16="http://schemas.microsoft.com/office/drawing/2014/main" id="{5267D24E-95C5-4453-945A-0A3D21246A36}"/>
              </a:ext>
            </a:extLst>
          </p:cNvPr>
          <p:cNvSpPr txBox="1"/>
          <p:nvPr/>
        </p:nvSpPr>
        <p:spPr>
          <a:xfrm>
            <a:off x="3973437" y="6356801"/>
            <a:ext cx="7245220" cy="276999"/>
          </a:xfrm>
          <a:prstGeom prst="rect">
            <a:avLst/>
          </a:prstGeom>
          <a:noFill/>
        </p:spPr>
        <p:txBody>
          <a:bodyPr wrap="square">
            <a:spAutoFit/>
          </a:bodyPr>
          <a:lstStyle/>
          <a:p>
            <a:r>
              <a:rPr lang="en-US" altLang="zh-CN" sz="1200" i="0" u="none" strike="noStrike" dirty="0">
                <a:effectLst/>
                <a:latin typeface="+mn-ea"/>
              </a:rPr>
              <a:t>the</a:t>
            </a:r>
            <a:r>
              <a:rPr lang="en-US" altLang="zh-CN" sz="1200" i="0" dirty="0">
                <a:effectLst/>
                <a:latin typeface="+mn-ea"/>
              </a:rPr>
              <a:t> </a:t>
            </a:r>
            <a:r>
              <a:rPr lang="en-US" altLang="zh-CN" sz="1200" i="0" u="none" strike="noStrike" dirty="0">
                <a:effectLst/>
                <a:latin typeface="+mn-ea"/>
              </a:rPr>
              <a:t>Republic</a:t>
            </a:r>
            <a:r>
              <a:rPr lang="en-US" altLang="zh-CN" sz="1200" i="0" dirty="0">
                <a:effectLst/>
                <a:latin typeface="+mn-ea"/>
              </a:rPr>
              <a:t> </a:t>
            </a:r>
            <a:r>
              <a:rPr lang="en-US" altLang="zh-CN" sz="1200" i="0" u="none" strike="noStrike" dirty="0">
                <a:effectLst/>
                <a:latin typeface="+mn-ea"/>
              </a:rPr>
              <a:t>of</a:t>
            </a:r>
            <a:r>
              <a:rPr lang="en-US" altLang="zh-CN" sz="1200" i="0" dirty="0">
                <a:effectLst/>
                <a:latin typeface="+mn-ea"/>
              </a:rPr>
              <a:t> </a:t>
            </a:r>
            <a:r>
              <a:rPr lang="en-US" altLang="zh-CN" sz="1200" i="0" u="none" strike="noStrike" dirty="0">
                <a:effectLst/>
                <a:latin typeface="+mn-ea"/>
              </a:rPr>
              <a:t>China</a:t>
            </a:r>
            <a:r>
              <a:rPr lang="en-US" altLang="zh-CN" sz="1200" i="0" dirty="0">
                <a:effectLst/>
                <a:latin typeface="+mn-ea"/>
              </a:rPr>
              <a:t> </a:t>
            </a:r>
            <a:r>
              <a:rPr lang="en-US" altLang="zh-CN" sz="1200" i="0" u="none" strike="noStrike" dirty="0">
                <a:effectLst/>
                <a:latin typeface="+mn-ea"/>
              </a:rPr>
              <a:t>era</a:t>
            </a:r>
            <a:endParaRPr lang="zh-CN" altLang="en-US" sz="1200" dirty="0">
              <a:latin typeface="+mn-ea"/>
            </a:endParaRPr>
          </a:p>
        </p:txBody>
      </p:sp>
      <p:sp>
        <p:nvSpPr>
          <p:cNvPr id="25" name="文本框 24">
            <a:extLst>
              <a:ext uri="{FF2B5EF4-FFF2-40B4-BE49-F238E27FC236}">
                <a16:creationId xmlns:a16="http://schemas.microsoft.com/office/drawing/2014/main" id="{D9CEEB62-88FB-448C-8340-527F3CC46A96}"/>
              </a:ext>
            </a:extLst>
          </p:cNvPr>
          <p:cNvSpPr txBox="1"/>
          <p:nvPr/>
        </p:nvSpPr>
        <p:spPr>
          <a:xfrm>
            <a:off x="6289076" y="6113448"/>
            <a:ext cx="7245220" cy="276999"/>
          </a:xfrm>
          <a:prstGeom prst="rect">
            <a:avLst/>
          </a:prstGeom>
          <a:noFill/>
        </p:spPr>
        <p:txBody>
          <a:bodyPr wrap="square">
            <a:spAutoFit/>
          </a:bodyPr>
          <a:lstStyle/>
          <a:p>
            <a:r>
              <a:rPr lang="en-US" altLang="zh-CN" sz="1200" dirty="0"/>
              <a:t>1940</a:t>
            </a:r>
            <a:endParaRPr lang="zh-CN" altLang="en-US" sz="1200" dirty="0"/>
          </a:p>
        </p:txBody>
      </p:sp>
      <p:sp>
        <p:nvSpPr>
          <p:cNvPr id="27" name="文本框 26">
            <a:extLst>
              <a:ext uri="{FF2B5EF4-FFF2-40B4-BE49-F238E27FC236}">
                <a16:creationId xmlns:a16="http://schemas.microsoft.com/office/drawing/2014/main" id="{995B29B3-AE86-4E9E-A549-D6AD6E4B46AC}"/>
              </a:ext>
            </a:extLst>
          </p:cNvPr>
          <p:cNvSpPr txBox="1"/>
          <p:nvPr/>
        </p:nvSpPr>
        <p:spPr>
          <a:xfrm>
            <a:off x="6289076" y="6260103"/>
            <a:ext cx="2317395" cy="646331"/>
          </a:xfrm>
          <a:prstGeom prst="rect">
            <a:avLst/>
          </a:prstGeom>
          <a:noFill/>
        </p:spPr>
        <p:txBody>
          <a:bodyPr wrap="square">
            <a:spAutoFit/>
          </a:bodyPr>
          <a:lstStyle/>
          <a:p>
            <a:pPr algn="l"/>
            <a:r>
              <a:rPr lang="en-US" altLang="zh-CN" sz="1200" b="0" i="0" dirty="0">
                <a:effectLst/>
                <a:latin typeface="+mn-ea"/>
              </a:rPr>
              <a:t>The northern section of the second straight river was filled up and disappeared</a:t>
            </a:r>
          </a:p>
        </p:txBody>
      </p:sp>
      <p:sp>
        <p:nvSpPr>
          <p:cNvPr id="28" name="文本框 27">
            <a:extLst>
              <a:ext uri="{FF2B5EF4-FFF2-40B4-BE49-F238E27FC236}">
                <a16:creationId xmlns:a16="http://schemas.microsoft.com/office/drawing/2014/main" id="{D39778BB-D8A3-43D3-814B-992781ECE77B}"/>
              </a:ext>
            </a:extLst>
          </p:cNvPr>
          <p:cNvSpPr txBox="1"/>
          <p:nvPr/>
        </p:nvSpPr>
        <p:spPr>
          <a:xfrm>
            <a:off x="8560964" y="6054962"/>
            <a:ext cx="1909129" cy="461665"/>
          </a:xfrm>
          <a:prstGeom prst="rect">
            <a:avLst/>
          </a:prstGeom>
          <a:noFill/>
        </p:spPr>
        <p:txBody>
          <a:bodyPr wrap="square" rtlCol="0">
            <a:spAutoFit/>
          </a:bodyPr>
          <a:lstStyle/>
          <a:p>
            <a:r>
              <a:rPr lang="en-US" altLang="zh-CN" sz="1200" dirty="0">
                <a:latin typeface="+mn-ea"/>
              </a:rPr>
              <a:t>1950</a:t>
            </a:r>
          </a:p>
          <a:p>
            <a:r>
              <a:rPr lang="en-US" altLang="zh-CN" sz="1200" b="0" i="0" dirty="0">
                <a:effectLst/>
                <a:latin typeface="+mn-ea"/>
              </a:rPr>
              <a:t>Early days of new China</a:t>
            </a:r>
            <a:endParaRPr lang="zh-CN" altLang="en-US" sz="1200" dirty="0">
              <a:latin typeface="+mn-ea"/>
            </a:endParaRPr>
          </a:p>
        </p:txBody>
      </p:sp>
      <p:sp>
        <p:nvSpPr>
          <p:cNvPr id="30" name="文本框 29">
            <a:extLst>
              <a:ext uri="{FF2B5EF4-FFF2-40B4-BE49-F238E27FC236}">
                <a16:creationId xmlns:a16="http://schemas.microsoft.com/office/drawing/2014/main" id="{3B6780BC-D4C6-417F-920D-455846553332}"/>
              </a:ext>
            </a:extLst>
          </p:cNvPr>
          <p:cNvSpPr txBox="1"/>
          <p:nvPr/>
        </p:nvSpPr>
        <p:spPr>
          <a:xfrm>
            <a:off x="8560964" y="6424394"/>
            <a:ext cx="1978899" cy="461665"/>
          </a:xfrm>
          <a:prstGeom prst="rect">
            <a:avLst/>
          </a:prstGeom>
          <a:noFill/>
        </p:spPr>
        <p:txBody>
          <a:bodyPr wrap="square">
            <a:spAutoFit/>
          </a:bodyPr>
          <a:lstStyle/>
          <a:p>
            <a:pPr algn="l"/>
            <a:r>
              <a:rPr lang="en-US" altLang="zh-CN" sz="1200" b="0" i="0" dirty="0">
                <a:effectLst/>
                <a:latin typeface="+mn-ea"/>
              </a:rPr>
              <a:t>The second straight river disappeared completely</a:t>
            </a:r>
          </a:p>
        </p:txBody>
      </p:sp>
      <p:sp>
        <p:nvSpPr>
          <p:cNvPr id="32" name="文本框 31">
            <a:extLst>
              <a:ext uri="{FF2B5EF4-FFF2-40B4-BE49-F238E27FC236}">
                <a16:creationId xmlns:a16="http://schemas.microsoft.com/office/drawing/2014/main" id="{B4607AB3-8F5B-4741-8C81-B09D98DC7F5C}"/>
              </a:ext>
            </a:extLst>
          </p:cNvPr>
          <p:cNvSpPr txBox="1"/>
          <p:nvPr/>
        </p:nvSpPr>
        <p:spPr>
          <a:xfrm>
            <a:off x="10506374" y="6202791"/>
            <a:ext cx="959907" cy="369332"/>
          </a:xfrm>
          <a:prstGeom prst="rect">
            <a:avLst/>
          </a:prstGeom>
          <a:noFill/>
        </p:spPr>
        <p:txBody>
          <a:bodyPr wrap="square">
            <a:spAutoFit/>
          </a:bodyPr>
          <a:lstStyle/>
          <a:p>
            <a:r>
              <a:rPr lang="en-US" altLang="zh-CN" dirty="0"/>
              <a:t>2018</a:t>
            </a:r>
            <a:endParaRPr lang="zh-CN" altLang="en-US" dirty="0"/>
          </a:p>
        </p:txBody>
      </p:sp>
      <p:sp>
        <p:nvSpPr>
          <p:cNvPr id="36" name="文本框 35">
            <a:extLst>
              <a:ext uri="{FF2B5EF4-FFF2-40B4-BE49-F238E27FC236}">
                <a16:creationId xmlns:a16="http://schemas.microsoft.com/office/drawing/2014/main" id="{64F7BDAB-EBA8-43BD-B8AA-617385FBA129}"/>
              </a:ext>
            </a:extLst>
          </p:cNvPr>
          <p:cNvSpPr txBox="1"/>
          <p:nvPr/>
        </p:nvSpPr>
        <p:spPr>
          <a:xfrm>
            <a:off x="138223" y="143595"/>
            <a:ext cx="7245220" cy="400110"/>
          </a:xfrm>
          <a:prstGeom prst="rect">
            <a:avLst/>
          </a:prstGeom>
          <a:noFill/>
        </p:spPr>
        <p:txBody>
          <a:bodyPr wrap="square">
            <a:spAutoFit/>
          </a:bodyPr>
          <a:lstStyle/>
          <a:p>
            <a:r>
              <a:rPr lang="en-US" altLang="zh-CN" sz="2000" b="1" dirty="0">
                <a:latin typeface="+mj-lt"/>
              </a:rPr>
              <a:t>River system </a:t>
            </a:r>
            <a:endParaRPr lang="zh-CN" altLang="en-US" sz="2000" b="1" dirty="0">
              <a:latin typeface="+mj-lt"/>
            </a:endParaRPr>
          </a:p>
        </p:txBody>
      </p:sp>
      <p:sp>
        <p:nvSpPr>
          <p:cNvPr id="38" name="文本框 37">
            <a:extLst>
              <a:ext uri="{FF2B5EF4-FFF2-40B4-BE49-F238E27FC236}">
                <a16:creationId xmlns:a16="http://schemas.microsoft.com/office/drawing/2014/main" id="{8E2A6E8F-C4F0-4CA9-B831-ED36EEABD6F9}"/>
              </a:ext>
            </a:extLst>
          </p:cNvPr>
          <p:cNvSpPr txBox="1"/>
          <p:nvPr/>
        </p:nvSpPr>
        <p:spPr>
          <a:xfrm>
            <a:off x="27611" y="620763"/>
            <a:ext cx="3775097" cy="1569660"/>
          </a:xfrm>
          <a:prstGeom prst="rect">
            <a:avLst/>
          </a:prstGeom>
          <a:noFill/>
        </p:spPr>
        <p:txBody>
          <a:bodyPr wrap="square">
            <a:spAutoFit/>
          </a:bodyPr>
          <a:lstStyle/>
          <a:p>
            <a:r>
              <a:rPr lang="en-US" altLang="zh-CN" sz="1600" b="0" i="0" dirty="0">
                <a:solidFill>
                  <a:srgbClr val="333333"/>
                </a:solidFill>
                <a:effectLst/>
                <a:latin typeface="+mn-ea"/>
              </a:rPr>
              <a:t>Suzhou water system has experienced four stages: main network, densification of river network, disappearance of tributaries and filling of dry network, which is closely related to the change of neighborhood functions</a:t>
            </a:r>
            <a:endParaRPr lang="zh-CN" altLang="en-US" sz="1600" dirty="0">
              <a:latin typeface="+mn-ea"/>
            </a:endParaRPr>
          </a:p>
        </p:txBody>
      </p:sp>
      <p:sp>
        <p:nvSpPr>
          <p:cNvPr id="40" name="文本框 39">
            <a:extLst>
              <a:ext uri="{FF2B5EF4-FFF2-40B4-BE49-F238E27FC236}">
                <a16:creationId xmlns:a16="http://schemas.microsoft.com/office/drawing/2014/main" id="{71F6C8BD-779F-4DD6-821B-2CD86FC53981}"/>
              </a:ext>
            </a:extLst>
          </p:cNvPr>
          <p:cNvSpPr txBox="1"/>
          <p:nvPr/>
        </p:nvSpPr>
        <p:spPr>
          <a:xfrm>
            <a:off x="229001" y="6194339"/>
            <a:ext cx="7249886" cy="584775"/>
          </a:xfrm>
          <a:prstGeom prst="rect">
            <a:avLst/>
          </a:prstGeom>
          <a:noFill/>
        </p:spPr>
        <p:txBody>
          <a:bodyPr wrap="square">
            <a:spAutoFit/>
          </a:bodyPr>
          <a:lstStyle/>
          <a:p>
            <a:r>
              <a:rPr lang="en-US" altLang="zh-CN" sz="1600" b="0" i="0" dirty="0">
                <a:solidFill>
                  <a:srgbClr val="333333"/>
                </a:solidFill>
                <a:effectLst/>
                <a:latin typeface="+mn-ea"/>
              </a:rPr>
              <a:t>Main river system (1797): </a:t>
            </a:r>
          </a:p>
          <a:p>
            <a:r>
              <a:rPr lang="en-US" altLang="zh-CN" sz="1600" b="0" i="0" dirty="0">
                <a:solidFill>
                  <a:srgbClr val="333333"/>
                </a:solidFill>
                <a:effectLst/>
                <a:latin typeface="+mn-ea"/>
              </a:rPr>
              <a:t>Three horizontal, four straight</a:t>
            </a:r>
          </a:p>
        </p:txBody>
      </p:sp>
    </p:spTree>
    <p:extLst>
      <p:ext uri="{BB962C8B-B14F-4D97-AF65-F5344CB8AC3E}">
        <p14:creationId xmlns:p14="http://schemas.microsoft.com/office/powerpoint/2010/main" val="1107719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10D1FE9-DF15-4130-B63E-A91C9D088C81}"/>
              </a:ext>
            </a:extLst>
          </p:cNvPr>
          <p:cNvPicPr>
            <a:picLocks noChangeAspect="1"/>
          </p:cNvPicPr>
          <p:nvPr/>
        </p:nvPicPr>
        <p:blipFill>
          <a:blip r:embed="rId2"/>
          <a:stretch>
            <a:fillRect/>
          </a:stretch>
        </p:blipFill>
        <p:spPr>
          <a:xfrm>
            <a:off x="438538" y="2589122"/>
            <a:ext cx="2814349" cy="4125283"/>
          </a:xfrm>
          <a:prstGeom prst="rect">
            <a:avLst/>
          </a:prstGeom>
        </p:spPr>
      </p:pic>
      <p:pic>
        <p:nvPicPr>
          <p:cNvPr id="7" name="图片 6">
            <a:extLst>
              <a:ext uri="{FF2B5EF4-FFF2-40B4-BE49-F238E27FC236}">
                <a16:creationId xmlns:a16="http://schemas.microsoft.com/office/drawing/2014/main" id="{04D5F976-8F3E-44EB-8986-28FAB4EBB924}"/>
              </a:ext>
            </a:extLst>
          </p:cNvPr>
          <p:cNvPicPr>
            <a:picLocks noChangeAspect="1"/>
          </p:cNvPicPr>
          <p:nvPr/>
        </p:nvPicPr>
        <p:blipFill>
          <a:blip r:embed="rId3"/>
          <a:stretch>
            <a:fillRect/>
          </a:stretch>
        </p:blipFill>
        <p:spPr>
          <a:xfrm>
            <a:off x="3713585" y="2732693"/>
            <a:ext cx="3045468" cy="3805535"/>
          </a:xfrm>
          <a:prstGeom prst="rect">
            <a:avLst/>
          </a:prstGeom>
        </p:spPr>
      </p:pic>
      <p:pic>
        <p:nvPicPr>
          <p:cNvPr id="11" name="图片 10">
            <a:extLst>
              <a:ext uri="{FF2B5EF4-FFF2-40B4-BE49-F238E27FC236}">
                <a16:creationId xmlns:a16="http://schemas.microsoft.com/office/drawing/2014/main" id="{862CD3D5-6759-430A-B66F-C7A0542FC150}"/>
              </a:ext>
            </a:extLst>
          </p:cNvPr>
          <p:cNvPicPr>
            <a:picLocks noChangeAspect="1"/>
          </p:cNvPicPr>
          <p:nvPr/>
        </p:nvPicPr>
        <p:blipFill rotWithShape="1">
          <a:blip r:embed="rId4"/>
          <a:srcRect t="10653" b="7287"/>
          <a:stretch/>
        </p:blipFill>
        <p:spPr>
          <a:xfrm>
            <a:off x="7058443" y="0"/>
            <a:ext cx="5126953" cy="1996752"/>
          </a:xfrm>
          <a:prstGeom prst="rect">
            <a:avLst/>
          </a:prstGeom>
        </p:spPr>
      </p:pic>
      <p:pic>
        <p:nvPicPr>
          <p:cNvPr id="13" name="图片 12">
            <a:extLst>
              <a:ext uri="{FF2B5EF4-FFF2-40B4-BE49-F238E27FC236}">
                <a16:creationId xmlns:a16="http://schemas.microsoft.com/office/drawing/2014/main" id="{5C4D73AF-022E-45D2-A513-CC5BD6EDCEE8}"/>
              </a:ext>
            </a:extLst>
          </p:cNvPr>
          <p:cNvPicPr>
            <a:picLocks noChangeAspect="1"/>
          </p:cNvPicPr>
          <p:nvPr/>
        </p:nvPicPr>
        <p:blipFill rotWithShape="1">
          <a:blip r:embed="rId5"/>
          <a:srcRect t="5466" b="10246"/>
          <a:stretch/>
        </p:blipFill>
        <p:spPr>
          <a:xfrm>
            <a:off x="7058442" y="2099456"/>
            <a:ext cx="5126953" cy="2433299"/>
          </a:xfrm>
          <a:prstGeom prst="rect">
            <a:avLst/>
          </a:prstGeom>
        </p:spPr>
      </p:pic>
      <p:pic>
        <p:nvPicPr>
          <p:cNvPr id="15" name="图片 14">
            <a:extLst>
              <a:ext uri="{FF2B5EF4-FFF2-40B4-BE49-F238E27FC236}">
                <a16:creationId xmlns:a16="http://schemas.microsoft.com/office/drawing/2014/main" id="{782B6B8B-4730-4573-BB0F-DD7379901818}"/>
              </a:ext>
            </a:extLst>
          </p:cNvPr>
          <p:cNvPicPr>
            <a:picLocks noChangeAspect="1"/>
          </p:cNvPicPr>
          <p:nvPr/>
        </p:nvPicPr>
        <p:blipFill rotWithShape="1">
          <a:blip r:embed="rId6"/>
          <a:srcRect t="13356" b="5271"/>
          <a:stretch/>
        </p:blipFill>
        <p:spPr>
          <a:xfrm>
            <a:off x="7071647" y="4635460"/>
            <a:ext cx="5113750" cy="2217051"/>
          </a:xfrm>
          <a:prstGeom prst="rect">
            <a:avLst/>
          </a:prstGeom>
        </p:spPr>
      </p:pic>
      <p:sp>
        <p:nvSpPr>
          <p:cNvPr id="17" name="文本框 16">
            <a:extLst>
              <a:ext uri="{FF2B5EF4-FFF2-40B4-BE49-F238E27FC236}">
                <a16:creationId xmlns:a16="http://schemas.microsoft.com/office/drawing/2014/main" id="{C52C0E42-16D8-48CD-A4A9-D191EEF45126}"/>
              </a:ext>
            </a:extLst>
          </p:cNvPr>
          <p:cNvSpPr txBox="1"/>
          <p:nvPr/>
        </p:nvSpPr>
        <p:spPr>
          <a:xfrm>
            <a:off x="138223" y="543705"/>
            <a:ext cx="6097554" cy="1077218"/>
          </a:xfrm>
          <a:prstGeom prst="rect">
            <a:avLst/>
          </a:prstGeom>
          <a:noFill/>
        </p:spPr>
        <p:txBody>
          <a:bodyPr wrap="square">
            <a:spAutoFit/>
          </a:bodyPr>
          <a:lstStyle/>
          <a:p>
            <a:r>
              <a:rPr lang="en-US" altLang="zh-CN" sz="1600" b="0" i="0" dirty="0">
                <a:solidFill>
                  <a:srgbClr val="333333"/>
                </a:solidFill>
                <a:effectLst/>
                <a:latin typeface="+mn-ea"/>
              </a:rPr>
              <a:t>The ancient river course of Suzhou is an important part of the Grand Canal, a world cultural heritage. The existing traditional revetment in the ancient city is more, but the original ancient revetment is rare.</a:t>
            </a:r>
            <a:endParaRPr lang="zh-CN" altLang="en-US" sz="1600" dirty="0">
              <a:latin typeface="+mn-ea"/>
            </a:endParaRPr>
          </a:p>
        </p:txBody>
      </p:sp>
      <p:sp>
        <p:nvSpPr>
          <p:cNvPr id="18" name="文本框 17">
            <a:extLst>
              <a:ext uri="{FF2B5EF4-FFF2-40B4-BE49-F238E27FC236}">
                <a16:creationId xmlns:a16="http://schemas.microsoft.com/office/drawing/2014/main" id="{9D37681B-CF13-46BB-B17D-62787F774230}"/>
              </a:ext>
            </a:extLst>
          </p:cNvPr>
          <p:cNvSpPr txBox="1"/>
          <p:nvPr/>
        </p:nvSpPr>
        <p:spPr>
          <a:xfrm>
            <a:off x="138223" y="143595"/>
            <a:ext cx="7245220" cy="400110"/>
          </a:xfrm>
          <a:prstGeom prst="rect">
            <a:avLst/>
          </a:prstGeom>
          <a:noFill/>
        </p:spPr>
        <p:txBody>
          <a:bodyPr wrap="square">
            <a:spAutoFit/>
          </a:bodyPr>
          <a:lstStyle/>
          <a:p>
            <a:r>
              <a:rPr lang="en-US" altLang="zh-CN" sz="2000" b="1" dirty="0">
                <a:latin typeface="+mj-lt"/>
              </a:rPr>
              <a:t>River system </a:t>
            </a:r>
            <a:endParaRPr lang="zh-CN" altLang="en-US" sz="2000" b="1" dirty="0">
              <a:latin typeface="+mj-lt"/>
            </a:endParaRPr>
          </a:p>
        </p:txBody>
      </p:sp>
    </p:spTree>
    <p:extLst>
      <p:ext uri="{BB962C8B-B14F-4D97-AF65-F5344CB8AC3E}">
        <p14:creationId xmlns:p14="http://schemas.microsoft.com/office/powerpoint/2010/main" val="1429257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E23D68-3FD6-4873-9125-649F1575A074}"/>
              </a:ext>
            </a:extLst>
          </p:cNvPr>
          <p:cNvGrpSpPr/>
          <p:nvPr/>
        </p:nvGrpSpPr>
        <p:grpSpPr>
          <a:xfrm>
            <a:off x="0" y="254000"/>
            <a:ext cx="5778500" cy="6604000"/>
            <a:chOff x="3095625" y="0"/>
            <a:chExt cx="6000750" cy="6858000"/>
          </a:xfrm>
        </p:grpSpPr>
        <p:pic>
          <p:nvPicPr>
            <p:cNvPr id="14338" name="Picture 2">
              <a:extLst>
                <a:ext uri="{FF2B5EF4-FFF2-40B4-BE49-F238E27FC236}">
                  <a16:creationId xmlns:a16="http://schemas.microsoft.com/office/drawing/2014/main" id="{D49FFB1C-B928-4DF7-9380-998C0BA8F0A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95625" y="0"/>
              <a:ext cx="6000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a:extLst>
                <a:ext uri="{FF2B5EF4-FFF2-40B4-BE49-F238E27FC236}">
                  <a16:creationId xmlns:a16="http://schemas.microsoft.com/office/drawing/2014/main" id="{813A39EF-79D0-46BD-BF1E-9EF9F124BE09}"/>
                </a:ext>
              </a:extLst>
            </p:cNvPr>
            <p:cNvSpPr/>
            <p:nvPr/>
          </p:nvSpPr>
          <p:spPr>
            <a:xfrm>
              <a:off x="7960360" y="5496560"/>
              <a:ext cx="137160" cy="1371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EEDCDE47-CF01-48C6-B36D-E3C9C14ECBC3}"/>
              </a:ext>
            </a:extLst>
          </p:cNvPr>
          <p:cNvPicPr>
            <a:picLocks noChangeAspect="1"/>
          </p:cNvPicPr>
          <p:nvPr/>
        </p:nvPicPr>
        <p:blipFill rotWithShape="1">
          <a:blip r:embed="rId3"/>
          <a:srcRect l="39833" r="14083"/>
          <a:stretch/>
        </p:blipFill>
        <p:spPr>
          <a:xfrm>
            <a:off x="5994992" y="254000"/>
            <a:ext cx="6197008" cy="6604000"/>
          </a:xfrm>
          <a:prstGeom prst="rect">
            <a:avLst/>
          </a:prstGeom>
        </p:spPr>
      </p:pic>
      <p:sp>
        <p:nvSpPr>
          <p:cNvPr id="9" name="文本框 8">
            <a:extLst>
              <a:ext uri="{FF2B5EF4-FFF2-40B4-BE49-F238E27FC236}">
                <a16:creationId xmlns:a16="http://schemas.microsoft.com/office/drawing/2014/main" id="{9906DE9B-0B66-40F3-B699-C765DD8A219E}"/>
              </a:ext>
            </a:extLst>
          </p:cNvPr>
          <p:cNvSpPr txBox="1"/>
          <p:nvPr/>
        </p:nvSpPr>
        <p:spPr>
          <a:xfrm>
            <a:off x="87423" y="-99943"/>
            <a:ext cx="7245220" cy="707886"/>
          </a:xfrm>
          <a:prstGeom prst="rect">
            <a:avLst/>
          </a:prstGeom>
          <a:noFill/>
        </p:spPr>
        <p:txBody>
          <a:bodyPr wrap="square">
            <a:spAutoFit/>
          </a:bodyPr>
          <a:lstStyle/>
          <a:p>
            <a:r>
              <a:rPr lang="en-US" altLang="zh-CN" sz="2400" b="1" dirty="0">
                <a:latin typeface="+mj-lt"/>
              </a:rPr>
              <a:t>River system</a:t>
            </a:r>
          </a:p>
          <a:p>
            <a:r>
              <a:rPr lang="en-US" altLang="zh-CN" sz="1600" b="1" dirty="0">
                <a:latin typeface="+mj-lt"/>
              </a:rPr>
              <a:t>Grand Canal </a:t>
            </a:r>
            <a:endParaRPr lang="zh-CN" altLang="en-US" sz="1600" b="1" dirty="0">
              <a:latin typeface="+mj-lt"/>
            </a:endParaRPr>
          </a:p>
        </p:txBody>
      </p:sp>
    </p:spTree>
    <p:extLst>
      <p:ext uri="{BB962C8B-B14F-4D97-AF65-F5344CB8AC3E}">
        <p14:creationId xmlns:p14="http://schemas.microsoft.com/office/powerpoint/2010/main" val="239380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98F6D76-1BCE-486E-96B0-6431FC9E956C}"/>
              </a:ext>
            </a:extLst>
          </p:cNvPr>
          <p:cNvPicPr>
            <a:picLocks noChangeAspect="1"/>
          </p:cNvPicPr>
          <p:nvPr/>
        </p:nvPicPr>
        <p:blipFill>
          <a:blip r:embed="rId2"/>
          <a:stretch>
            <a:fillRect/>
          </a:stretch>
        </p:blipFill>
        <p:spPr>
          <a:xfrm>
            <a:off x="0" y="99756"/>
            <a:ext cx="12192000" cy="3329244"/>
          </a:xfrm>
          <a:prstGeom prst="rect">
            <a:avLst/>
          </a:prstGeom>
        </p:spPr>
      </p:pic>
      <p:pic>
        <p:nvPicPr>
          <p:cNvPr id="7" name="图片 6">
            <a:extLst>
              <a:ext uri="{FF2B5EF4-FFF2-40B4-BE49-F238E27FC236}">
                <a16:creationId xmlns:a16="http://schemas.microsoft.com/office/drawing/2014/main" id="{59928AAC-ACA0-46AC-B4FC-88C2D49BCAB8}"/>
              </a:ext>
            </a:extLst>
          </p:cNvPr>
          <p:cNvPicPr>
            <a:picLocks noChangeAspect="1"/>
          </p:cNvPicPr>
          <p:nvPr/>
        </p:nvPicPr>
        <p:blipFill>
          <a:blip r:embed="rId3"/>
          <a:stretch>
            <a:fillRect/>
          </a:stretch>
        </p:blipFill>
        <p:spPr>
          <a:xfrm>
            <a:off x="0" y="3429000"/>
            <a:ext cx="12192000" cy="3472008"/>
          </a:xfrm>
          <a:prstGeom prst="rect">
            <a:avLst/>
          </a:prstGeom>
        </p:spPr>
      </p:pic>
      <p:sp>
        <p:nvSpPr>
          <p:cNvPr id="6" name="文本框 5">
            <a:extLst>
              <a:ext uri="{FF2B5EF4-FFF2-40B4-BE49-F238E27FC236}">
                <a16:creationId xmlns:a16="http://schemas.microsoft.com/office/drawing/2014/main" id="{3575CD48-2C6F-4E40-B05D-7D9FBD86B290}"/>
              </a:ext>
            </a:extLst>
          </p:cNvPr>
          <p:cNvSpPr txBox="1"/>
          <p:nvPr/>
        </p:nvSpPr>
        <p:spPr>
          <a:xfrm>
            <a:off x="2584704" y="99756"/>
            <a:ext cx="6096000" cy="261610"/>
          </a:xfrm>
          <a:prstGeom prst="rect">
            <a:avLst/>
          </a:prstGeom>
          <a:noFill/>
        </p:spPr>
        <p:txBody>
          <a:bodyPr wrap="square">
            <a:spAutoFit/>
          </a:bodyPr>
          <a:lstStyle/>
          <a:p>
            <a:r>
              <a:rPr lang="en-US" altLang="zh-CN" sz="1100" b="0" i="0" dirty="0">
                <a:effectLst/>
                <a:latin typeface="+mn-ea"/>
              </a:rPr>
              <a:t>Before the sui and tang dynasties</a:t>
            </a:r>
            <a:endParaRPr lang="zh-CN" altLang="en-US" sz="1100" dirty="0">
              <a:latin typeface="+mn-ea"/>
            </a:endParaRPr>
          </a:p>
        </p:txBody>
      </p:sp>
      <p:sp>
        <p:nvSpPr>
          <p:cNvPr id="8" name="文本框 7">
            <a:extLst>
              <a:ext uri="{FF2B5EF4-FFF2-40B4-BE49-F238E27FC236}">
                <a16:creationId xmlns:a16="http://schemas.microsoft.com/office/drawing/2014/main" id="{E58F3C0D-28EB-45C6-92CB-E0764D5758CE}"/>
              </a:ext>
            </a:extLst>
          </p:cNvPr>
          <p:cNvSpPr txBox="1"/>
          <p:nvPr/>
        </p:nvSpPr>
        <p:spPr>
          <a:xfrm>
            <a:off x="2880049" y="475817"/>
            <a:ext cx="6096000" cy="261610"/>
          </a:xfrm>
          <a:prstGeom prst="rect">
            <a:avLst/>
          </a:prstGeom>
          <a:noFill/>
        </p:spPr>
        <p:txBody>
          <a:bodyPr wrap="square">
            <a:spAutoFit/>
          </a:bodyPr>
          <a:lstStyle/>
          <a:p>
            <a:pPr algn="l"/>
            <a:r>
              <a:rPr lang="en-US" altLang="zh-CN" sz="1100" b="0" i="0" dirty="0">
                <a:effectLst/>
                <a:latin typeface="+mn-ea"/>
              </a:rPr>
              <a:t>Royal residence</a:t>
            </a:r>
          </a:p>
        </p:txBody>
      </p:sp>
      <p:sp>
        <p:nvSpPr>
          <p:cNvPr id="9" name="文本框 8">
            <a:extLst>
              <a:ext uri="{FF2B5EF4-FFF2-40B4-BE49-F238E27FC236}">
                <a16:creationId xmlns:a16="http://schemas.microsoft.com/office/drawing/2014/main" id="{DF29FF1A-A782-4A9D-A808-63ED8569BDDD}"/>
              </a:ext>
            </a:extLst>
          </p:cNvPr>
          <p:cNvSpPr txBox="1"/>
          <p:nvPr/>
        </p:nvSpPr>
        <p:spPr>
          <a:xfrm>
            <a:off x="7466434" y="1140703"/>
            <a:ext cx="6097554" cy="261610"/>
          </a:xfrm>
          <a:prstGeom prst="rect">
            <a:avLst/>
          </a:prstGeom>
          <a:noFill/>
        </p:spPr>
        <p:txBody>
          <a:bodyPr wrap="square">
            <a:spAutoFit/>
          </a:bodyPr>
          <a:lstStyle/>
          <a:p>
            <a:r>
              <a:rPr lang="en-US" altLang="zh-CN" sz="1100" dirty="0">
                <a:latin typeface="+mn-ea"/>
              </a:rPr>
              <a:t>M</a:t>
            </a:r>
            <a:r>
              <a:rPr lang="en-US" altLang="zh-CN" sz="1100" i="0" u="none" strike="noStrike" dirty="0">
                <a:effectLst/>
                <a:latin typeface="+mn-ea"/>
              </a:rPr>
              <a:t>arket</a:t>
            </a:r>
            <a:r>
              <a:rPr lang="en-US" altLang="zh-CN" sz="1100" i="0" dirty="0">
                <a:effectLst/>
                <a:latin typeface="+mn-ea"/>
              </a:rPr>
              <a:t> </a:t>
            </a:r>
            <a:endParaRPr lang="zh-CN" altLang="en-US" sz="1100" dirty="0">
              <a:latin typeface="+mn-ea"/>
            </a:endParaRPr>
          </a:p>
        </p:txBody>
      </p:sp>
      <p:sp>
        <p:nvSpPr>
          <p:cNvPr id="11" name="文本框 10">
            <a:extLst>
              <a:ext uri="{FF2B5EF4-FFF2-40B4-BE49-F238E27FC236}">
                <a16:creationId xmlns:a16="http://schemas.microsoft.com/office/drawing/2014/main" id="{E92A2CFA-9430-4D42-B6A4-BE4D748C573B}"/>
              </a:ext>
            </a:extLst>
          </p:cNvPr>
          <p:cNvSpPr txBox="1"/>
          <p:nvPr/>
        </p:nvSpPr>
        <p:spPr>
          <a:xfrm>
            <a:off x="2740868" y="1271508"/>
            <a:ext cx="6097554" cy="430887"/>
          </a:xfrm>
          <a:prstGeom prst="rect">
            <a:avLst/>
          </a:prstGeom>
          <a:noFill/>
        </p:spPr>
        <p:txBody>
          <a:bodyPr wrap="square">
            <a:spAutoFit/>
          </a:bodyPr>
          <a:lstStyle/>
          <a:p>
            <a:r>
              <a:rPr lang="en-US" altLang="zh-CN" sz="1100" i="0" dirty="0">
                <a:solidFill>
                  <a:srgbClr val="2E3033"/>
                </a:solidFill>
                <a:effectLst/>
                <a:latin typeface="+mn-ea"/>
              </a:rPr>
              <a:t>A small city within a larger one</a:t>
            </a:r>
          </a:p>
          <a:p>
            <a:r>
              <a:rPr lang="en-US" altLang="zh-CN" sz="1100" i="0" dirty="0">
                <a:solidFill>
                  <a:srgbClr val="2E3033"/>
                </a:solidFill>
                <a:effectLst/>
                <a:latin typeface="+mn-ea"/>
              </a:rPr>
              <a:t>government office</a:t>
            </a:r>
            <a:endParaRPr lang="zh-CN" altLang="en-US" sz="1100" dirty="0">
              <a:latin typeface="+mn-ea"/>
            </a:endParaRPr>
          </a:p>
        </p:txBody>
      </p:sp>
      <p:sp>
        <p:nvSpPr>
          <p:cNvPr id="12" name="文本框 11">
            <a:extLst>
              <a:ext uri="{FF2B5EF4-FFF2-40B4-BE49-F238E27FC236}">
                <a16:creationId xmlns:a16="http://schemas.microsoft.com/office/drawing/2014/main" id="{C37E216E-EB4C-4791-AA7E-A5E70CF0AEED}"/>
              </a:ext>
            </a:extLst>
          </p:cNvPr>
          <p:cNvSpPr txBox="1"/>
          <p:nvPr/>
        </p:nvSpPr>
        <p:spPr>
          <a:xfrm>
            <a:off x="6924092" y="1496867"/>
            <a:ext cx="6097554" cy="430887"/>
          </a:xfrm>
          <a:prstGeom prst="rect">
            <a:avLst/>
          </a:prstGeom>
          <a:noFill/>
        </p:spPr>
        <p:txBody>
          <a:bodyPr wrap="square">
            <a:spAutoFit/>
          </a:bodyPr>
          <a:lstStyle/>
          <a:p>
            <a:r>
              <a:rPr lang="en-US" altLang="zh-CN" sz="1100" b="0" i="0" dirty="0">
                <a:solidFill>
                  <a:srgbClr val="2E3033"/>
                </a:solidFill>
                <a:effectLst/>
                <a:latin typeface="+mn-ea"/>
              </a:rPr>
              <a:t>A small city within a larger one</a:t>
            </a:r>
          </a:p>
          <a:p>
            <a:r>
              <a:rPr lang="en-US" altLang="zh-CN" sz="1100" b="0" i="0" dirty="0">
                <a:solidFill>
                  <a:srgbClr val="2E3033"/>
                </a:solidFill>
                <a:effectLst/>
                <a:latin typeface="+mn-ea"/>
              </a:rPr>
              <a:t>government office</a:t>
            </a:r>
            <a:endParaRPr lang="zh-CN" altLang="en-US" sz="1100" dirty="0">
              <a:latin typeface="+mn-ea"/>
            </a:endParaRPr>
          </a:p>
        </p:txBody>
      </p:sp>
      <p:sp>
        <p:nvSpPr>
          <p:cNvPr id="13" name="文本框 12">
            <a:extLst>
              <a:ext uri="{FF2B5EF4-FFF2-40B4-BE49-F238E27FC236}">
                <a16:creationId xmlns:a16="http://schemas.microsoft.com/office/drawing/2014/main" id="{B6B33612-8534-4006-B3A2-628C3E2159D7}"/>
              </a:ext>
            </a:extLst>
          </p:cNvPr>
          <p:cNvSpPr txBox="1"/>
          <p:nvPr/>
        </p:nvSpPr>
        <p:spPr>
          <a:xfrm>
            <a:off x="2967525" y="1114349"/>
            <a:ext cx="6097554" cy="261610"/>
          </a:xfrm>
          <a:prstGeom prst="rect">
            <a:avLst/>
          </a:prstGeom>
          <a:noFill/>
        </p:spPr>
        <p:txBody>
          <a:bodyPr wrap="square">
            <a:spAutoFit/>
          </a:bodyPr>
          <a:lstStyle/>
          <a:p>
            <a:r>
              <a:rPr lang="en-US" altLang="zh-CN" sz="1100" dirty="0">
                <a:latin typeface="+mn-ea"/>
              </a:rPr>
              <a:t>M</a:t>
            </a:r>
            <a:r>
              <a:rPr lang="en-US" altLang="zh-CN" sz="1100" i="0" u="none" strike="noStrike" dirty="0">
                <a:effectLst/>
                <a:latin typeface="+mn-ea"/>
              </a:rPr>
              <a:t>arket</a:t>
            </a:r>
            <a:r>
              <a:rPr lang="en-US" altLang="zh-CN" sz="1100" i="0" dirty="0">
                <a:effectLst/>
                <a:latin typeface="+mn-ea"/>
              </a:rPr>
              <a:t> </a:t>
            </a:r>
            <a:endParaRPr lang="zh-CN" altLang="en-US" sz="1100" dirty="0">
              <a:latin typeface="+mn-ea"/>
            </a:endParaRPr>
          </a:p>
        </p:txBody>
      </p:sp>
      <p:sp>
        <p:nvSpPr>
          <p:cNvPr id="15" name="文本框 14">
            <a:extLst>
              <a:ext uri="{FF2B5EF4-FFF2-40B4-BE49-F238E27FC236}">
                <a16:creationId xmlns:a16="http://schemas.microsoft.com/office/drawing/2014/main" id="{4A49C5CA-634A-48F6-92F6-691AED1E060C}"/>
              </a:ext>
            </a:extLst>
          </p:cNvPr>
          <p:cNvSpPr txBox="1"/>
          <p:nvPr/>
        </p:nvSpPr>
        <p:spPr>
          <a:xfrm>
            <a:off x="7254552" y="98353"/>
            <a:ext cx="6783354" cy="261610"/>
          </a:xfrm>
          <a:prstGeom prst="rect">
            <a:avLst/>
          </a:prstGeom>
          <a:noFill/>
        </p:spPr>
        <p:txBody>
          <a:bodyPr wrap="square">
            <a:spAutoFit/>
          </a:bodyPr>
          <a:lstStyle/>
          <a:p>
            <a:r>
              <a:rPr lang="en-US" altLang="zh-CN" sz="1100" i="0" u="none" strike="noStrike" dirty="0">
                <a:effectLst/>
                <a:latin typeface="+mn-ea"/>
              </a:rPr>
              <a:t>Sui</a:t>
            </a:r>
            <a:r>
              <a:rPr lang="en-US" altLang="zh-CN" sz="1100" i="0" dirty="0">
                <a:effectLst/>
                <a:latin typeface="+mn-ea"/>
              </a:rPr>
              <a:t> </a:t>
            </a:r>
            <a:r>
              <a:rPr lang="en-US" altLang="zh-CN" sz="1100" i="0" u="none" strike="noStrike" dirty="0">
                <a:effectLst/>
                <a:latin typeface="+mn-ea"/>
              </a:rPr>
              <a:t>and</a:t>
            </a:r>
            <a:r>
              <a:rPr lang="en-US" altLang="zh-CN" sz="1100" i="0" dirty="0">
                <a:effectLst/>
                <a:latin typeface="+mn-ea"/>
              </a:rPr>
              <a:t> </a:t>
            </a:r>
            <a:r>
              <a:rPr lang="en-US" altLang="zh-CN" sz="1100" i="0" u="none" strike="noStrike" dirty="0">
                <a:effectLst/>
                <a:latin typeface="+mn-ea"/>
              </a:rPr>
              <a:t>Tang</a:t>
            </a:r>
            <a:r>
              <a:rPr lang="en-US" altLang="zh-CN" sz="1100" i="0" dirty="0">
                <a:effectLst/>
                <a:latin typeface="+mn-ea"/>
              </a:rPr>
              <a:t> </a:t>
            </a:r>
            <a:r>
              <a:rPr lang="en-US" altLang="zh-CN" sz="1100" i="0" u="none" strike="noStrike" dirty="0">
                <a:effectLst/>
                <a:latin typeface="+mn-ea"/>
              </a:rPr>
              <a:t>dynasties</a:t>
            </a:r>
            <a:endParaRPr lang="zh-CN" altLang="en-US" sz="1100" dirty="0">
              <a:latin typeface="+mn-ea"/>
            </a:endParaRPr>
          </a:p>
        </p:txBody>
      </p:sp>
      <p:sp>
        <p:nvSpPr>
          <p:cNvPr id="16" name="文本框 15">
            <a:extLst>
              <a:ext uri="{FF2B5EF4-FFF2-40B4-BE49-F238E27FC236}">
                <a16:creationId xmlns:a16="http://schemas.microsoft.com/office/drawing/2014/main" id="{45E52A90-E9F6-4F81-B3AC-5FFCA00772C6}"/>
              </a:ext>
            </a:extLst>
          </p:cNvPr>
          <p:cNvSpPr txBox="1"/>
          <p:nvPr/>
        </p:nvSpPr>
        <p:spPr>
          <a:xfrm>
            <a:off x="9065079" y="1366062"/>
            <a:ext cx="6097554" cy="261610"/>
          </a:xfrm>
          <a:prstGeom prst="rect">
            <a:avLst/>
          </a:prstGeom>
          <a:noFill/>
        </p:spPr>
        <p:txBody>
          <a:bodyPr wrap="square">
            <a:spAutoFit/>
          </a:bodyPr>
          <a:lstStyle/>
          <a:p>
            <a:r>
              <a:rPr lang="en-US" altLang="zh-CN" sz="1100" dirty="0">
                <a:latin typeface="+mn-ea"/>
              </a:rPr>
              <a:t>M</a:t>
            </a:r>
            <a:r>
              <a:rPr lang="en-US" altLang="zh-CN" sz="1100" i="0" u="none" strike="noStrike" dirty="0">
                <a:effectLst/>
                <a:latin typeface="+mn-ea"/>
              </a:rPr>
              <a:t>arket</a:t>
            </a:r>
            <a:r>
              <a:rPr lang="en-US" altLang="zh-CN" sz="1100" i="0" dirty="0">
                <a:effectLst/>
                <a:latin typeface="+mn-ea"/>
              </a:rPr>
              <a:t> </a:t>
            </a:r>
            <a:endParaRPr lang="zh-CN" altLang="en-US" sz="1100" dirty="0">
              <a:latin typeface="+mn-ea"/>
            </a:endParaRPr>
          </a:p>
        </p:txBody>
      </p:sp>
      <p:sp>
        <p:nvSpPr>
          <p:cNvPr id="17" name="文本框 16">
            <a:extLst>
              <a:ext uri="{FF2B5EF4-FFF2-40B4-BE49-F238E27FC236}">
                <a16:creationId xmlns:a16="http://schemas.microsoft.com/office/drawing/2014/main" id="{E902136C-D277-4E75-8FDE-C28D0BFDC60B}"/>
              </a:ext>
            </a:extLst>
          </p:cNvPr>
          <p:cNvSpPr txBox="1"/>
          <p:nvPr/>
        </p:nvSpPr>
        <p:spPr>
          <a:xfrm>
            <a:off x="10993987" y="809277"/>
            <a:ext cx="1311341" cy="600164"/>
          </a:xfrm>
          <a:prstGeom prst="rect">
            <a:avLst/>
          </a:prstGeom>
          <a:noFill/>
        </p:spPr>
        <p:txBody>
          <a:bodyPr wrap="square">
            <a:spAutoFit/>
          </a:bodyPr>
          <a:lstStyle/>
          <a:p>
            <a:r>
              <a:rPr lang="en-US" altLang="zh-CN" sz="1100" b="0" i="0" dirty="0">
                <a:solidFill>
                  <a:srgbClr val="2E3033"/>
                </a:solidFill>
                <a:effectLst/>
                <a:latin typeface="+mn-ea"/>
              </a:rPr>
              <a:t>A small city within a larger one</a:t>
            </a:r>
          </a:p>
          <a:p>
            <a:r>
              <a:rPr lang="en-US" altLang="zh-CN" sz="1100" b="0" i="0" dirty="0">
                <a:solidFill>
                  <a:srgbClr val="2E3033"/>
                </a:solidFill>
                <a:effectLst/>
                <a:latin typeface="+mn-ea"/>
              </a:rPr>
              <a:t>government office</a:t>
            </a:r>
            <a:endParaRPr lang="zh-CN" altLang="en-US" sz="1100" dirty="0">
              <a:latin typeface="+mn-ea"/>
            </a:endParaRPr>
          </a:p>
        </p:txBody>
      </p:sp>
      <p:sp>
        <p:nvSpPr>
          <p:cNvPr id="18" name="文本框 17">
            <a:extLst>
              <a:ext uri="{FF2B5EF4-FFF2-40B4-BE49-F238E27FC236}">
                <a16:creationId xmlns:a16="http://schemas.microsoft.com/office/drawing/2014/main" id="{37DD74C5-2921-4516-BFBA-C0066A355F3A}"/>
              </a:ext>
            </a:extLst>
          </p:cNvPr>
          <p:cNvSpPr txBox="1"/>
          <p:nvPr/>
        </p:nvSpPr>
        <p:spPr>
          <a:xfrm>
            <a:off x="10977855" y="239073"/>
            <a:ext cx="1327473" cy="430887"/>
          </a:xfrm>
          <a:prstGeom prst="rect">
            <a:avLst/>
          </a:prstGeom>
          <a:noFill/>
        </p:spPr>
        <p:txBody>
          <a:bodyPr wrap="square">
            <a:spAutoFit/>
          </a:bodyPr>
          <a:lstStyle/>
          <a:p>
            <a:r>
              <a:rPr lang="en-US" altLang="zh-CN" sz="1100" i="0" u="none" strike="noStrike" dirty="0">
                <a:effectLst/>
                <a:latin typeface="+mn-ea"/>
              </a:rPr>
              <a:t>Song and Yuan dynasties</a:t>
            </a:r>
            <a:endParaRPr lang="zh-CN" altLang="en-US" sz="1100" dirty="0">
              <a:latin typeface="+mn-ea"/>
            </a:endParaRPr>
          </a:p>
        </p:txBody>
      </p:sp>
      <p:sp>
        <p:nvSpPr>
          <p:cNvPr id="20" name="文本框 19">
            <a:extLst>
              <a:ext uri="{FF2B5EF4-FFF2-40B4-BE49-F238E27FC236}">
                <a16:creationId xmlns:a16="http://schemas.microsoft.com/office/drawing/2014/main" id="{6B2AA11A-DCF3-4A29-8F7A-7BA5EA4DE5B0}"/>
              </a:ext>
            </a:extLst>
          </p:cNvPr>
          <p:cNvSpPr txBox="1"/>
          <p:nvPr/>
        </p:nvSpPr>
        <p:spPr>
          <a:xfrm>
            <a:off x="1897350" y="3412646"/>
            <a:ext cx="6783354" cy="261610"/>
          </a:xfrm>
          <a:prstGeom prst="rect">
            <a:avLst/>
          </a:prstGeom>
          <a:noFill/>
        </p:spPr>
        <p:txBody>
          <a:bodyPr wrap="square">
            <a:spAutoFit/>
          </a:bodyPr>
          <a:lstStyle/>
          <a:p>
            <a:r>
              <a:rPr lang="en-US" altLang="zh-CN" sz="1100" i="0" u="none" strike="noStrike" dirty="0">
                <a:effectLst/>
                <a:latin typeface="+mn-ea"/>
              </a:rPr>
              <a:t>Ming and Qing dynasties (no Small city)</a:t>
            </a:r>
            <a:endParaRPr lang="zh-CN" altLang="en-US" sz="1100" dirty="0">
              <a:latin typeface="+mn-ea"/>
            </a:endParaRPr>
          </a:p>
        </p:txBody>
      </p:sp>
      <p:sp>
        <p:nvSpPr>
          <p:cNvPr id="24" name="文本框 23">
            <a:extLst>
              <a:ext uri="{FF2B5EF4-FFF2-40B4-BE49-F238E27FC236}">
                <a16:creationId xmlns:a16="http://schemas.microsoft.com/office/drawing/2014/main" id="{52601606-396A-46F7-B15A-BFB42DB7BC16}"/>
              </a:ext>
            </a:extLst>
          </p:cNvPr>
          <p:cNvSpPr txBox="1"/>
          <p:nvPr/>
        </p:nvSpPr>
        <p:spPr>
          <a:xfrm>
            <a:off x="0" y="4130292"/>
            <a:ext cx="1347216" cy="430887"/>
          </a:xfrm>
          <a:prstGeom prst="rect">
            <a:avLst/>
          </a:prstGeom>
          <a:noFill/>
        </p:spPr>
        <p:txBody>
          <a:bodyPr wrap="square">
            <a:spAutoFit/>
          </a:bodyPr>
          <a:lstStyle/>
          <a:p>
            <a:r>
              <a:rPr lang="en-US" altLang="zh-CN" sz="1100" dirty="0"/>
              <a:t>industry and commerce center</a:t>
            </a:r>
            <a:endParaRPr lang="zh-CN" altLang="en-US" sz="1100" dirty="0"/>
          </a:p>
        </p:txBody>
      </p:sp>
      <p:sp>
        <p:nvSpPr>
          <p:cNvPr id="26" name="文本框 25">
            <a:extLst>
              <a:ext uri="{FF2B5EF4-FFF2-40B4-BE49-F238E27FC236}">
                <a16:creationId xmlns:a16="http://schemas.microsoft.com/office/drawing/2014/main" id="{E93ECE6A-0465-494F-91A2-279B336D8485}"/>
              </a:ext>
            </a:extLst>
          </p:cNvPr>
          <p:cNvSpPr txBox="1"/>
          <p:nvPr/>
        </p:nvSpPr>
        <p:spPr>
          <a:xfrm>
            <a:off x="2584704" y="4296434"/>
            <a:ext cx="7604760" cy="261610"/>
          </a:xfrm>
          <a:prstGeom prst="rect">
            <a:avLst/>
          </a:prstGeom>
          <a:noFill/>
        </p:spPr>
        <p:txBody>
          <a:bodyPr wrap="square">
            <a:spAutoFit/>
          </a:bodyPr>
          <a:lstStyle/>
          <a:p>
            <a:pPr algn="l"/>
            <a:r>
              <a:rPr lang="en-US" altLang="zh-CN" sz="1100" b="0" i="0" dirty="0">
                <a:effectLst/>
                <a:latin typeface="+mn-ea"/>
              </a:rPr>
              <a:t>Silk weaving area</a:t>
            </a:r>
          </a:p>
        </p:txBody>
      </p:sp>
      <p:sp>
        <p:nvSpPr>
          <p:cNvPr id="28" name="文本框 27">
            <a:extLst>
              <a:ext uri="{FF2B5EF4-FFF2-40B4-BE49-F238E27FC236}">
                <a16:creationId xmlns:a16="http://schemas.microsoft.com/office/drawing/2014/main" id="{65F4B095-A95F-451B-838C-DA585481E238}"/>
              </a:ext>
            </a:extLst>
          </p:cNvPr>
          <p:cNvSpPr txBox="1"/>
          <p:nvPr/>
        </p:nvSpPr>
        <p:spPr>
          <a:xfrm>
            <a:off x="2740868" y="5230328"/>
            <a:ext cx="7612380" cy="261610"/>
          </a:xfrm>
          <a:prstGeom prst="rect">
            <a:avLst/>
          </a:prstGeom>
          <a:noFill/>
        </p:spPr>
        <p:txBody>
          <a:bodyPr wrap="square">
            <a:spAutoFit/>
          </a:bodyPr>
          <a:lstStyle/>
          <a:p>
            <a:r>
              <a:rPr lang="en-US" altLang="zh-CN" sz="1100" b="0" i="0" dirty="0">
                <a:effectLst/>
                <a:latin typeface="+mn-ea"/>
              </a:rPr>
              <a:t>New business district</a:t>
            </a:r>
            <a:endParaRPr lang="zh-CN" altLang="en-US" sz="1100" dirty="0">
              <a:latin typeface="+mn-ea"/>
            </a:endParaRPr>
          </a:p>
        </p:txBody>
      </p:sp>
      <p:sp>
        <p:nvSpPr>
          <p:cNvPr id="30" name="文本框 29">
            <a:extLst>
              <a:ext uri="{FF2B5EF4-FFF2-40B4-BE49-F238E27FC236}">
                <a16:creationId xmlns:a16="http://schemas.microsoft.com/office/drawing/2014/main" id="{A3EBB104-0B11-4306-A85A-C81D0DED9F99}"/>
              </a:ext>
            </a:extLst>
          </p:cNvPr>
          <p:cNvSpPr txBox="1"/>
          <p:nvPr/>
        </p:nvSpPr>
        <p:spPr>
          <a:xfrm>
            <a:off x="6855279" y="4101791"/>
            <a:ext cx="7581900" cy="276999"/>
          </a:xfrm>
          <a:prstGeom prst="rect">
            <a:avLst/>
          </a:prstGeom>
          <a:noFill/>
        </p:spPr>
        <p:txBody>
          <a:bodyPr wrap="square">
            <a:spAutoFit/>
          </a:bodyPr>
          <a:lstStyle/>
          <a:p>
            <a:pPr algn="l"/>
            <a:r>
              <a:rPr lang="en-US" altLang="zh-CN" sz="1200" b="0" i="0" dirty="0">
                <a:effectLst/>
                <a:latin typeface="+mn-ea"/>
              </a:rPr>
              <a:t>The rise of </a:t>
            </a:r>
            <a:r>
              <a:rPr lang="en-US" altLang="zh-CN" sz="1200" b="0" i="0" dirty="0" err="1">
                <a:effectLst/>
                <a:latin typeface="+mn-ea"/>
              </a:rPr>
              <a:t>Guanqian</a:t>
            </a:r>
            <a:r>
              <a:rPr lang="en-US" altLang="zh-CN" sz="1200" b="0" i="0" dirty="0">
                <a:effectLst/>
                <a:latin typeface="+mn-ea"/>
              </a:rPr>
              <a:t> Street</a:t>
            </a:r>
          </a:p>
        </p:txBody>
      </p:sp>
      <p:sp>
        <p:nvSpPr>
          <p:cNvPr id="34" name="文本框 33">
            <a:extLst>
              <a:ext uri="{FF2B5EF4-FFF2-40B4-BE49-F238E27FC236}">
                <a16:creationId xmlns:a16="http://schemas.microsoft.com/office/drawing/2014/main" id="{D4457E94-C760-486E-AD00-C1244B06C773}"/>
              </a:ext>
            </a:extLst>
          </p:cNvPr>
          <p:cNvSpPr txBox="1"/>
          <p:nvPr/>
        </p:nvSpPr>
        <p:spPr>
          <a:xfrm>
            <a:off x="11177568" y="3957880"/>
            <a:ext cx="1127760" cy="600164"/>
          </a:xfrm>
          <a:prstGeom prst="rect">
            <a:avLst/>
          </a:prstGeom>
          <a:noFill/>
        </p:spPr>
        <p:txBody>
          <a:bodyPr wrap="square">
            <a:spAutoFit/>
          </a:bodyPr>
          <a:lstStyle/>
          <a:p>
            <a:r>
              <a:rPr lang="en-US" altLang="zh-CN" sz="1100" dirty="0"/>
              <a:t>urban commercial center </a:t>
            </a:r>
            <a:endParaRPr lang="zh-CN" altLang="en-US" sz="1100" dirty="0"/>
          </a:p>
        </p:txBody>
      </p:sp>
      <p:sp>
        <p:nvSpPr>
          <p:cNvPr id="38" name="文本框 37">
            <a:extLst>
              <a:ext uri="{FF2B5EF4-FFF2-40B4-BE49-F238E27FC236}">
                <a16:creationId xmlns:a16="http://schemas.microsoft.com/office/drawing/2014/main" id="{D816D46B-CEE5-4003-9C75-9ED823EB2B15}"/>
              </a:ext>
            </a:extLst>
          </p:cNvPr>
          <p:cNvSpPr txBox="1"/>
          <p:nvPr/>
        </p:nvSpPr>
        <p:spPr>
          <a:xfrm>
            <a:off x="6367272" y="3401306"/>
            <a:ext cx="7580376" cy="261610"/>
          </a:xfrm>
          <a:prstGeom prst="rect">
            <a:avLst/>
          </a:prstGeom>
          <a:noFill/>
        </p:spPr>
        <p:txBody>
          <a:bodyPr wrap="square">
            <a:spAutoFit/>
          </a:bodyPr>
          <a:lstStyle/>
          <a:p>
            <a:r>
              <a:rPr lang="en-US" altLang="zh-CN" sz="1100" dirty="0"/>
              <a:t>the Republic of China</a:t>
            </a:r>
            <a:endParaRPr lang="zh-CN" altLang="en-US" sz="1100" dirty="0"/>
          </a:p>
        </p:txBody>
      </p:sp>
      <p:sp>
        <p:nvSpPr>
          <p:cNvPr id="40" name="文本框 39">
            <a:extLst>
              <a:ext uri="{FF2B5EF4-FFF2-40B4-BE49-F238E27FC236}">
                <a16:creationId xmlns:a16="http://schemas.microsoft.com/office/drawing/2014/main" id="{D25F9554-D959-4D1A-9C69-A58B05CB26D6}"/>
              </a:ext>
            </a:extLst>
          </p:cNvPr>
          <p:cNvSpPr txBox="1"/>
          <p:nvPr/>
        </p:nvSpPr>
        <p:spPr>
          <a:xfrm>
            <a:off x="9886609" y="3403356"/>
            <a:ext cx="7581416" cy="261610"/>
          </a:xfrm>
          <a:prstGeom prst="rect">
            <a:avLst/>
          </a:prstGeom>
          <a:noFill/>
        </p:spPr>
        <p:txBody>
          <a:bodyPr wrap="square">
            <a:spAutoFit/>
          </a:bodyPr>
          <a:lstStyle/>
          <a:p>
            <a:r>
              <a:rPr lang="en-US" altLang="zh-CN" sz="1100" b="0" i="0" dirty="0">
                <a:effectLst/>
                <a:latin typeface="+mn-ea"/>
              </a:rPr>
              <a:t>Early days of new China</a:t>
            </a:r>
            <a:endParaRPr lang="zh-CN" altLang="en-US" sz="1100" dirty="0">
              <a:latin typeface="+mn-ea"/>
            </a:endParaRPr>
          </a:p>
        </p:txBody>
      </p:sp>
      <p:sp>
        <p:nvSpPr>
          <p:cNvPr id="41" name="文本框 40">
            <a:extLst>
              <a:ext uri="{FF2B5EF4-FFF2-40B4-BE49-F238E27FC236}">
                <a16:creationId xmlns:a16="http://schemas.microsoft.com/office/drawing/2014/main" id="{4933E04A-8F31-45CC-B6ED-8CBC2BBB923F}"/>
              </a:ext>
            </a:extLst>
          </p:cNvPr>
          <p:cNvSpPr txBox="1"/>
          <p:nvPr/>
        </p:nvSpPr>
        <p:spPr>
          <a:xfrm>
            <a:off x="96253" y="-59362"/>
            <a:ext cx="1801097" cy="461665"/>
          </a:xfrm>
          <a:prstGeom prst="rect">
            <a:avLst/>
          </a:prstGeom>
          <a:solidFill>
            <a:schemeClr val="bg1"/>
          </a:solidFill>
        </p:spPr>
        <p:txBody>
          <a:bodyPr wrap="square">
            <a:spAutoFit/>
          </a:bodyPr>
          <a:lstStyle/>
          <a:p>
            <a:r>
              <a:rPr lang="en-US" altLang="zh-CN" sz="2400" b="1" dirty="0"/>
              <a:t>Commerce </a:t>
            </a:r>
            <a:endParaRPr lang="zh-CN" altLang="en-US" sz="2400" b="1" dirty="0"/>
          </a:p>
        </p:txBody>
      </p:sp>
    </p:spTree>
    <p:extLst>
      <p:ext uri="{BB962C8B-B14F-4D97-AF65-F5344CB8AC3E}">
        <p14:creationId xmlns:p14="http://schemas.microsoft.com/office/powerpoint/2010/main" val="1351532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BC74DE-0310-4422-BD77-B4E89FB7AF23}"/>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3968" t="20296" r="27794" b="17037"/>
          <a:stretch/>
        </p:blipFill>
        <p:spPr bwMode="auto">
          <a:xfrm>
            <a:off x="2647083" y="231189"/>
            <a:ext cx="4462851" cy="33952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5F104A2-78C3-4326-ACB3-448EA77AE68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7320" t="4889" r="18995" b="12445"/>
          <a:stretch/>
        </p:blipFill>
        <p:spPr bwMode="auto">
          <a:xfrm>
            <a:off x="3686014" y="3626487"/>
            <a:ext cx="3423920" cy="31423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B9926FF-3597-49D6-AE98-9094A9A5C13A}"/>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15958" t="6222" r="20775" b="11852"/>
          <a:stretch/>
        </p:blipFill>
        <p:spPr bwMode="auto">
          <a:xfrm>
            <a:off x="8184282" y="125081"/>
            <a:ext cx="3469907" cy="31769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948A712-295D-4FD7-958D-33205FA52835}"/>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23411" t="19491" r="19966" b="21152"/>
          <a:stretch/>
        </p:blipFill>
        <p:spPr bwMode="auto">
          <a:xfrm>
            <a:off x="8052202" y="3789680"/>
            <a:ext cx="4139798" cy="306832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38E5966-8ADA-4BDF-BEC3-DA30A468A31A}"/>
              </a:ext>
            </a:extLst>
          </p:cNvPr>
          <p:cNvSpPr txBox="1"/>
          <p:nvPr/>
        </p:nvSpPr>
        <p:spPr>
          <a:xfrm>
            <a:off x="95492" y="56617"/>
            <a:ext cx="6094070" cy="830997"/>
          </a:xfrm>
          <a:prstGeom prst="rect">
            <a:avLst/>
          </a:prstGeom>
          <a:noFill/>
        </p:spPr>
        <p:txBody>
          <a:bodyPr wrap="square">
            <a:spAutoFit/>
          </a:bodyPr>
          <a:lstStyle/>
          <a:p>
            <a:r>
              <a:rPr lang="en-US" altLang="zh-CN" sz="2800" b="1" dirty="0"/>
              <a:t>Commerce</a:t>
            </a:r>
          </a:p>
          <a:p>
            <a:r>
              <a:rPr lang="en-US" altLang="zh-CN" sz="2000" b="1" dirty="0"/>
              <a:t>Take the restaurant as an example </a:t>
            </a:r>
            <a:endParaRPr lang="zh-CN" altLang="en-US" sz="2000" b="1" dirty="0"/>
          </a:p>
        </p:txBody>
      </p:sp>
      <p:sp>
        <p:nvSpPr>
          <p:cNvPr id="13" name="文本框 12">
            <a:extLst>
              <a:ext uri="{FF2B5EF4-FFF2-40B4-BE49-F238E27FC236}">
                <a16:creationId xmlns:a16="http://schemas.microsoft.com/office/drawing/2014/main" id="{605E56E6-EB97-4959-87AD-4B6AE231A7A4}"/>
              </a:ext>
            </a:extLst>
          </p:cNvPr>
          <p:cNvSpPr txBox="1"/>
          <p:nvPr/>
        </p:nvSpPr>
        <p:spPr>
          <a:xfrm>
            <a:off x="4139887" y="3257155"/>
            <a:ext cx="6094070" cy="338554"/>
          </a:xfrm>
          <a:prstGeom prst="rect">
            <a:avLst/>
          </a:prstGeom>
          <a:noFill/>
        </p:spPr>
        <p:txBody>
          <a:bodyPr wrap="square">
            <a:spAutoFit/>
          </a:bodyPr>
          <a:lstStyle/>
          <a:p>
            <a:r>
              <a:rPr lang="en-US" altLang="zh-CN" sz="1600" b="0" i="0" dirty="0">
                <a:solidFill>
                  <a:srgbClr val="2E3033"/>
                </a:solidFill>
                <a:effectLst/>
                <a:latin typeface="+mn-ea"/>
              </a:rPr>
              <a:t> 1920s to mid-1930s</a:t>
            </a:r>
            <a:endParaRPr lang="zh-CN" altLang="en-US" sz="1600" dirty="0">
              <a:latin typeface="+mn-ea"/>
            </a:endParaRPr>
          </a:p>
        </p:txBody>
      </p:sp>
      <p:sp>
        <p:nvSpPr>
          <p:cNvPr id="15" name="文本框 14">
            <a:extLst>
              <a:ext uri="{FF2B5EF4-FFF2-40B4-BE49-F238E27FC236}">
                <a16:creationId xmlns:a16="http://schemas.microsoft.com/office/drawing/2014/main" id="{93C293AC-A58E-497F-971F-E64E6771332E}"/>
              </a:ext>
            </a:extLst>
          </p:cNvPr>
          <p:cNvSpPr txBox="1"/>
          <p:nvPr/>
        </p:nvSpPr>
        <p:spPr>
          <a:xfrm>
            <a:off x="4354974" y="6483272"/>
            <a:ext cx="6094070" cy="338554"/>
          </a:xfrm>
          <a:prstGeom prst="rect">
            <a:avLst/>
          </a:prstGeom>
          <a:noFill/>
        </p:spPr>
        <p:txBody>
          <a:bodyPr wrap="square">
            <a:spAutoFit/>
          </a:bodyPr>
          <a:lstStyle/>
          <a:p>
            <a:r>
              <a:rPr lang="zh-CN" altLang="en-US" sz="1600" i="0" dirty="0">
                <a:solidFill>
                  <a:srgbClr val="2E3033"/>
                </a:solidFill>
                <a:effectLst/>
                <a:latin typeface="+mn-ea"/>
              </a:rPr>
              <a:t> </a:t>
            </a:r>
            <a:r>
              <a:rPr lang="en-US" altLang="zh-CN" sz="1600" i="0" dirty="0">
                <a:solidFill>
                  <a:srgbClr val="2E3033"/>
                </a:solidFill>
                <a:effectLst/>
                <a:latin typeface="+mn-ea"/>
              </a:rPr>
              <a:t>1942</a:t>
            </a:r>
            <a:endParaRPr lang="zh-CN" altLang="en-US" sz="1600" dirty="0">
              <a:latin typeface="+mn-ea"/>
            </a:endParaRPr>
          </a:p>
        </p:txBody>
      </p:sp>
      <p:sp>
        <p:nvSpPr>
          <p:cNvPr id="8" name="文本框 7">
            <a:extLst>
              <a:ext uri="{FF2B5EF4-FFF2-40B4-BE49-F238E27FC236}">
                <a16:creationId xmlns:a16="http://schemas.microsoft.com/office/drawing/2014/main" id="{791F269D-2A79-4B27-933D-310A0582D0FB}"/>
              </a:ext>
            </a:extLst>
          </p:cNvPr>
          <p:cNvSpPr txBox="1"/>
          <p:nvPr/>
        </p:nvSpPr>
        <p:spPr>
          <a:xfrm>
            <a:off x="9661525" y="3426431"/>
            <a:ext cx="1794075" cy="461665"/>
          </a:xfrm>
          <a:prstGeom prst="rect">
            <a:avLst/>
          </a:prstGeom>
          <a:noFill/>
        </p:spPr>
        <p:txBody>
          <a:bodyPr wrap="square" rtlCol="0">
            <a:spAutoFit/>
          </a:bodyPr>
          <a:lstStyle/>
          <a:p>
            <a:r>
              <a:rPr lang="en-US" altLang="zh-CN" sz="2400" dirty="0"/>
              <a:t>1945</a:t>
            </a:r>
            <a:endParaRPr lang="zh-CN" altLang="en-US" sz="2400" dirty="0"/>
          </a:p>
        </p:txBody>
      </p:sp>
    </p:spTree>
    <p:extLst>
      <p:ext uri="{BB962C8B-B14F-4D97-AF65-F5344CB8AC3E}">
        <p14:creationId xmlns:p14="http://schemas.microsoft.com/office/powerpoint/2010/main" val="908429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7FFB6C2-B325-4270-948B-FC9331DB21A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11920" y="-20295"/>
            <a:ext cx="3602664" cy="34417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6BE66EE-9EA6-4269-9AE7-20A7AFEDEC71}"/>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011920" y="3367523"/>
            <a:ext cx="3602664" cy="34417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1BCEB32-D8C8-485E-BF3C-90EA2576C5BA}"/>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490902" y="-20294"/>
            <a:ext cx="3602664" cy="344173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7D4D435-50DA-4B2F-BB2B-AD9C93B6B061}"/>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90902" y="3322232"/>
            <a:ext cx="3701098" cy="353576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765EEF6-3D4F-405C-AFD4-463DE1A57E6C}"/>
              </a:ext>
            </a:extLst>
          </p:cNvPr>
          <p:cNvSpPr txBox="1"/>
          <p:nvPr/>
        </p:nvSpPr>
        <p:spPr>
          <a:xfrm>
            <a:off x="315411" y="226235"/>
            <a:ext cx="6094070" cy="830997"/>
          </a:xfrm>
          <a:prstGeom prst="rect">
            <a:avLst/>
          </a:prstGeom>
          <a:noFill/>
        </p:spPr>
        <p:txBody>
          <a:bodyPr wrap="square">
            <a:spAutoFit/>
          </a:bodyPr>
          <a:lstStyle/>
          <a:p>
            <a:r>
              <a:rPr lang="en-US" altLang="zh-CN" sz="2800" b="1" dirty="0"/>
              <a:t>Commerce</a:t>
            </a:r>
          </a:p>
          <a:p>
            <a:r>
              <a:rPr lang="en-US" altLang="zh-CN" sz="2000" b="1" dirty="0"/>
              <a:t>Industry guild halls and banks</a:t>
            </a:r>
          </a:p>
        </p:txBody>
      </p:sp>
      <p:sp>
        <p:nvSpPr>
          <p:cNvPr id="11" name="文本框 10">
            <a:extLst>
              <a:ext uri="{FF2B5EF4-FFF2-40B4-BE49-F238E27FC236}">
                <a16:creationId xmlns:a16="http://schemas.microsoft.com/office/drawing/2014/main" id="{27D63A1F-FE2D-44F3-B335-D9942B5A4BC6}"/>
              </a:ext>
            </a:extLst>
          </p:cNvPr>
          <p:cNvSpPr txBox="1"/>
          <p:nvPr/>
        </p:nvSpPr>
        <p:spPr>
          <a:xfrm>
            <a:off x="5005708" y="3097215"/>
            <a:ext cx="6094070" cy="307777"/>
          </a:xfrm>
          <a:prstGeom prst="rect">
            <a:avLst/>
          </a:prstGeom>
          <a:noFill/>
        </p:spPr>
        <p:txBody>
          <a:bodyPr wrap="square">
            <a:spAutoFit/>
          </a:bodyPr>
          <a:lstStyle/>
          <a:p>
            <a:r>
              <a:rPr lang="en-US" altLang="zh-CN" sz="1400" b="0" i="0" dirty="0">
                <a:solidFill>
                  <a:srgbClr val="2E3033"/>
                </a:solidFill>
                <a:effectLst/>
                <a:latin typeface="Arial" panose="020B0604020202020204" pitchFamily="34" charset="0"/>
              </a:rPr>
              <a:t>Before Qing </a:t>
            </a:r>
            <a:r>
              <a:rPr lang="en-US" altLang="zh-CN" sz="1400" dirty="0" err="1">
                <a:solidFill>
                  <a:srgbClr val="2E3033"/>
                </a:solidFill>
                <a:latin typeface="Arial" panose="020B0604020202020204" pitchFamily="34" charset="0"/>
              </a:rPr>
              <a:t>D</a:t>
            </a:r>
            <a:r>
              <a:rPr lang="en-US" altLang="zh-CN" sz="1400" b="0" i="0" dirty="0" err="1">
                <a:solidFill>
                  <a:srgbClr val="2E3033"/>
                </a:solidFill>
                <a:effectLst/>
                <a:latin typeface="Arial" panose="020B0604020202020204" pitchFamily="34" charset="0"/>
              </a:rPr>
              <a:t>aoguang</a:t>
            </a:r>
            <a:r>
              <a:rPr lang="en-US" altLang="zh-CN" sz="1400" b="0" i="0" dirty="0">
                <a:solidFill>
                  <a:srgbClr val="2E3033"/>
                </a:solidFill>
                <a:effectLst/>
                <a:latin typeface="Arial" panose="020B0604020202020204" pitchFamily="34" charset="0"/>
              </a:rPr>
              <a:t> (1821-1850</a:t>
            </a:r>
            <a:r>
              <a:rPr lang="en-US" altLang="zh-CN" sz="1400" dirty="0">
                <a:solidFill>
                  <a:srgbClr val="2E3033"/>
                </a:solidFill>
                <a:latin typeface="Arial" panose="020B0604020202020204" pitchFamily="34" charset="0"/>
              </a:rPr>
              <a:t>)</a:t>
            </a:r>
            <a:endParaRPr lang="zh-CN" altLang="en-US" sz="1400" dirty="0"/>
          </a:p>
        </p:txBody>
      </p:sp>
      <p:sp>
        <p:nvSpPr>
          <p:cNvPr id="15" name="文本框 14">
            <a:extLst>
              <a:ext uri="{FF2B5EF4-FFF2-40B4-BE49-F238E27FC236}">
                <a16:creationId xmlns:a16="http://schemas.microsoft.com/office/drawing/2014/main" id="{5B487668-0418-4F95-83E6-02236A64CD05}"/>
              </a:ext>
            </a:extLst>
          </p:cNvPr>
          <p:cNvSpPr txBox="1"/>
          <p:nvPr/>
        </p:nvSpPr>
        <p:spPr>
          <a:xfrm>
            <a:off x="5005708" y="6561993"/>
            <a:ext cx="6094070" cy="307777"/>
          </a:xfrm>
          <a:prstGeom prst="rect">
            <a:avLst/>
          </a:prstGeom>
          <a:noFill/>
        </p:spPr>
        <p:txBody>
          <a:bodyPr wrap="square">
            <a:spAutoFit/>
          </a:bodyPr>
          <a:lstStyle/>
          <a:p>
            <a:r>
              <a:rPr lang="en-US" altLang="zh-CN" sz="1400" dirty="0"/>
              <a:t>After Qing </a:t>
            </a:r>
            <a:r>
              <a:rPr lang="en-US" altLang="zh-CN" sz="1400" dirty="0" err="1"/>
              <a:t>Xianfeng</a:t>
            </a:r>
            <a:r>
              <a:rPr lang="en-US" altLang="zh-CN" sz="1400" dirty="0"/>
              <a:t> (1850-1861)</a:t>
            </a:r>
            <a:endParaRPr lang="zh-CN" altLang="en-US" sz="1400" dirty="0"/>
          </a:p>
        </p:txBody>
      </p:sp>
      <p:sp>
        <p:nvSpPr>
          <p:cNvPr id="19" name="文本框 18">
            <a:extLst>
              <a:ext uri="{FF2B5EF4-FFF2-40B4-BE49-F238E27FC236}">
                <a16:creationId xmlns:a16="http://schemas.microsoft.com/office/drawing/2014/main" id="{B04BEC7D-01DF-4A3C-825F-035B22708DF6}"/>
              </a:ext>
            </a:extLst>
          </p:cNvPr>
          <p:cNvSpPr txBox="1"/>
          <p:nvPr/>
        </p:nvSpPr>
        <p:spPr>
          <a:xfrm>
            <a:off x="9783502" y="3277122"/>
            <a:ext cx="6094070" cy="369332"/>
          </a:xfrm>
          <a:prstGeom prst="rect">
            <a:avLst/>
          </a:prstGeom>
          <a:noFill/>
        </p:spPr>
        <p:txBody>
          <a:bodyPr wrap="square">
            <a:spAutoFit/>
          </a:bodyPr>
          <a:lstStyle/>
          <a:p>
            <a:r>
              <a:rPr lang="en-US" altLang="zh-CN" dirty="0"/>
              <a:t>1920s</a:t>
            </a:r>
            <a:endParaRPr lang="zh-CN" altLang="en-US" dirty="0"/>
          </a:p>
        </p:txBody>
      </p:sp>
    </p:spTree>
    <p:extLst>
      <p:ext uri="{BB962C8B-B14F-4D97-AF65-F5344CB8AC3E}">
        <p14:creationId xmlns:p14="http://schemas.microsoft.com/office/powerpoint/2010/main" val="1667017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78073BD-3107-4C8F-AAA2-953467A67C8C}"/>
              </a:ext>
            </a:extLst>
          </p:cNvPr>
          <p:cNvPicPr>
            <a:picLocks noChangeAspect="1"/>
          </p:cNvPicPr>
          <p:nvPr/>
        </p:nvPicPr>
        <p:blipFill>
          <a:blip r:embed="rId2"/>
          <a:stretch>
            <a:fillRect/>
          </a:stretch>
        </p:blipFill>
        <p:spPr>
          <a:xfrm>
            <a:off x="161402" y="2083747"/>
            <a:ext cx="3331350" cy="2677694"/>
          </a:xfrm>
          <a:prstGeom prst="rect">
            <a:avLst/>
          </a:prstGeom>
        </p:spPr>
      </p:pic>
      <p:pic>
        <p:nvPicPr>
          <p:cNvPr id="11" name="图片 10">
            <a:extLst>
              <a:ext uri="{FF2B5EF4-FFF2-40B4-BE49-F238E27FC236}">
                <a16:creationId xmlns:a16="http://schemas.microsoft.com/office/drawing/2014/main" id="{834BFA87-E4DF-4D57-82CB-E9D5486CF1A7}"/>
              </a:ext>
            </a:extLst>
          </p:cNvPr>
          <p:cNvPicPr>
            <a:picLocks noChangeAspect="1"/>
          </p:cNvPicPr>
          <p:nvPr/>
        </p:nvPicPr>
        <p:blipFill>
          <a:blip r:embed="rId3"/>
          <a:stretch>
            <a:fillRect/>
          </a:stretch>
        </p:blipFill>
        <p:spPr>
          <a:xfrm>
            <a:off x="4637968" y="788289"/>
            <a:ext cx="2359577" cy="3973152"/>
          </a:xfrm>
          <a:prstGeom prst="rect">
            <a:avLst/>
          </a:prstGeom>
        </p:spPr>
      </p:pic>
      <p:pic>
        <p:nvPicPr>
          <p:cNvPr id="13" name="图片 12">
            <a:extLst>
              <a:ext uri="{FF2B5EF4-FFF2-40B4-BE49-F238E27FC236}">
                <a16:creationId xmlns:a16="http://schemas.microsoft.com/office/drawing/2014/main" id="{40658CC9-1395-4554-B327-FE54DA371542}"/>
              </a:ext>
            </a:extLst>
          </p:cNvPr>
          <p:cNvPicPr>
            <a:picLocks noChangeAspect="1"/>
          </p:cNvPicPr>
          <p:nvPr/>
        </p:nvPicPr>
        <p:blipFill>
          <a:blip r:embed="rId4"/>
          <a:stretch>
            <a:fillRect/>
          </a:stretch>
        </p:blipFill>
        <p:spPr>
          <a:xfrm>
            <a:off x="8438949" y="1479769"/>
            <a:ext cx="3034098" cy="3281671"/>
          </a:xfrm>
          <a:prstGeom prst="rect">
            <a:avLst/>
          </a:prstGeom>
        </p:spPr>
      </p:pic>
      <p:sp>
        <p:nvSpPr>
          <p:cNvPr id="15" name="文本框 14">
            <a:extLst>
              <a:ext uri="{FF2B5EF4-FFF2-40B4-BE49-F238E27FC236}">
                <a16:creationId xmlns:a16="http://schemas.microsoft.com/office/drawing/2014/main" id="{395A56A6-B39C-4606-A334-1A432B23FF17}"/>
              </a:ext>
            </a:extLst>
          </p:cNvPr>
          <p:cNvSpPr txBox="1"/>
          <p:nvPr/>
        </p:nvSpPr>
        <p:spPr>
          <a:xfrm>
            <a:off x="254000" y="145212"/>
            <a:ext cx="6094070" cy="523220"/>
          </a:xfrm>
          <a:prstGeom prst="rect">
            <a:avLst/>
          </a:prstGeom>
          <a:noFill/>
        </p:spPr>
        <p:txBody>
          <a:bodyPr wrap="square">
            <a:spAutoFit/>
          </a:bodyPr>
          <a:lstStyle/>
          <a:p>
            <a:r>
              <a:rPr lang="en-US" altLang="zh-CN" sz="2800" b="1" i="0" dirty="0">
                <a:effectLst/>
                <a:latin typeface="+mj-lt"/>
              </a:rPr>
              <a:t>Residential shape</a:t>
            </a:r>
            <a:endParaRPr lang="zh-CN" altLang="en-US" sz="2800" b="1" dirty="0">
              <a:latin typeface="+mj-lt"/>
            </a:endParaRPr>
          </a:p>
        </p:txBody>
      </p:sp>
      <p:sp>
        <p:nvSpPr>
          <p:cNvPr id="19" name="文本框 18">
            <a:extLst>
              <a:ext uri="{FF2B5EF4-FFF2-40B4-BE49-F238E27FC236}">
                <a16:creationId xmlns:a16="http://schemas.microsoft.com/office/drawing/2014/main" id="{16A5E74F-D8A9-4460-A059-E5AF9CDE7649}"/>
              </a:ext>
            </a:extLst>
          </p:cNvPr>
          <p:cNvSpPr txBox="1"/>
          <p:nvPr/>
        </p:nvSpPr>
        <p:spPr>
          <a:xfrm>
            <a:off x="720523" y="5261712"/>
            <a:ext cx="6094070" cy="461665"/>
          </a:xfrm>
          <a:prstGeom prst="rect">
            <a:avLst/>
          </a:prstGeom>
          <a:noFill/>
        </p:spPr>
        <p:txBody>
          <a:bodyPr wrap="square">
            <a:spAutoFit/>
          </a:bodyPr>
          <a:lstStyle/>
          <a:p>
            <a:r>
              <a:rPr lang="en-US" altLang="zh-CN" sz="2400" dirty="0" err="1"/>
              <a:t>Siheyuan</a:t>
            </a:r>
            <a:r>
              <a:rPr lang="en-US" altLang="zh-CN" sz="2400" dirty="0"/>
              <a:t> model</a:t>
            </a:r>
            <a:endParaRPr lang="zh-CN" altLang="en-US" sz="2400" dirty="0"/>
          </a:p>
        </p:txBody>
      </p:sp>
      <p:sp>
        <p:nvSpPr>
          <p:cNvPr id="21" name="文本框 20">
            <a:extLst>
              <a:ext uri="{FF2B5EF4-FFF2-40B4-BE49-F238E27FC236}">
                <a16:creationId xmlns:a16="http://schemas.microsoft.com/office/drawing/2014/main" id="{7FFC6251-160D-4E6E-8A15-D21147A6E684}"/>
              </a:ext>
            </a:extLst>
          </p:cNvPr>
          <p:cNvSpPr txBox="1"/>
          <p:nvPr/>
        </p:nvSpPr>
        <p:spPr>
          <a:xfrm>
            <a:off x="3950510" y="5261712"/>
            <a:ext cx="6094070" cy="461665"/>
          </a:xfrm>
          <a:prstGeom prst="rect">
            <a:avLst/>
          </a:prstGeom>
          <a:noFill/>
        </p:spPr>
        <p:txBody>
          <a:bodyPr wrap="square">
            <a:spAutoFit/>
          </a:bodyPr>
          <a:lstStyle/>
          <a:p>
            <a:pPr algn="l"/>
            <a:r>
              <a:rPr lang="en-US" altLang="zh-CN" sz="2400" b="0" i="0" dirty="0" err="1">
                <a:effectLst/>
                <a:latin typeface="+mn-ea"/>
              </a:rPr>
              <a:t>Triheyuan</a:t>
            </a:r>
            <a:r>
              <a:rPr lang="en-US" altLang="zh-CN" sz="2400" b="0" i="0" dirty="0">
                <a:effectLst/>
                <a:latin typeface="+mn-ea"/>
              </a:rPr>
              <a:t> + quadrangle mode</a:t>
            </a:r>
          </a:p>
        </p:txBody>
      </p:sp>
      <p:sp>
        <p:nvSpPr>
          <p:cNvPr id="23" name="文本框 22">
            <a:extLst>
              <a:ext uri="{FF2B5EF4-FFF2-40B4-BE49-F238E27FC236}">
                <a16:creationId xmlns:a16="http://schemas.microsoft.com/office/drawing/2014/main" id="{A57FB707-B7FC-4656-8EF7-AFFF93432298}"/>
              </a:ext>
            </a:extLst>
          </p:cNvPr>
          <p:cNvSpPr txBox="1"/>
          <p:nvPr/>
        </p:nvSpPr>
        <p:spPr>
          <a:xfrm>
            <a:off x="8649181" y="5261712"/>
            <a:ext cx="6094070" cy="461665"/>
          </a:xfrm>
          <a:prstGeom prst="rect">
            <a:avLst/>
          </a:prstGeom>
          <a:noFill/>
        </p:spPr>
        <p:txBody>
          <a:bodyPr wrap="square">
            <a:spAutoFit/>
          </a:bodyPr>
          <a:lstStyle/>
          <a:p>
            <a:pPr algn="l"/>
            <a:r>
              <a:rPr lang="en-US" altLang="zh-CN" sz="2400" b="0" i="0" dirty="0">
                <a:effectLst/>
                <a:latin typeface="+mn-ea"/>
              </a:rPr>
              <a:t>Double courtyard model</a:t>
            </a:r>
          </a:p>
        </p:txBody>
      </p:sp>
    </p:spTree>
    <p:extLst>
      <p:ext uri="{BB962C8B-B14F-4D97-AF65-F5344CB8AC3E}">
        <p14:creationId xmlns:p14="http://schemas.microsoft.com/office/powerpoint/2010/main" val="3947293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9A3229F-CA52-4A40-AD99-86A00E141B9F}"/>
              </a:ext>
            </a:extLst>
          </p:cNvPr>
          <p:cNvPicPr>
            <a:picLocks noChangeAspect="1"/>
          </p:cNvPicPr>
          <p:nvPr/>
        </p:nvPicPr>
        <p:blipFill>
          <a:blip r:embed="rId2"/>
          <a:stretch>
            <a:fillRect/>
          </a:stretch>
        </p:blipFill>
        <p:spPr>
          <a:xfrm>
            <a:off x="140533" y="1353652"/>
            <a:ext cx="4641218" cy="5504348"/>
          </a:xfrm>
          <a:prstGeom prst="rect">
            <a:avLst/>
          </a:prstGeom>
        </p:spPr>
      </p:pic>
      <p:pic>
        <p:nvPicPr>
          <p:cNvPr id="13" name="图片 12">
            <a:extLst>
              <a:ext uri="{FF2B5EF4-FFF2-40B4-BE49-F238E27FC236}">
                <a16:creationId xmlns:a16="http://schemas.microsoft.com/office/drawing/2014/main" id="{16261BB8-9E6F-4BC5-B0AD-6606953A6403}"/>
              </a:ext>
            </a:extLst>
          </p:cNvPr>
          <p:cNvPicPr>
            <a:picLocks noChangeAspect="1"/>
          </p:cNvPicPr>
          <p:nvPr/>
        </p:nvPicPr>
        <p:blipFill>
          <a:blip r:embed="rId3"/>
          <a:stretch>
            <a:fillRect/>
          </a:stretch>
        </p:blipFill>
        <p:spPr>
          <a:xfrm>
            <a:off x="9093936" y="1353652"/>
            <a:ext cx="3098064" cy="3426094"/>
          </a:xfrm>
          <a:prstGeom prst="rect">
            <a:avLst/>
          </a:prstGeom>
        </p:spPr>
      </p:pic>
      <p:pic>
        <p:nvPicPr>
          <p:cNvPr id="15" name="图片 14">
            <a:extLst>
              <a:ext uri="{FF2B5EF4-FFF2-40B4-BE49-F238E27FC236}">
                <a16:creationId xmlns:a16="http://schemas.microsoft.com/office/drawing/2014/main" id="{0F3ED8D0-D758-42F2-B4CA-840D499251D0}"/>
              </a:ext>
            </a:extLst>
          </p:cNvPr>
          <p:cNvPicPr>
            <a:picLocks noChangeAspect="1"/>
          </p:cNvPicPr>
          <p:nvPr/>
        </p:nvPicPr>
        <p:blipFill>
          <a:blip r:embed="rId4"/>
          <a:stretch>
            <a:fillRect/>
          </a:stretch>
        </p:blipFill>
        <p:spPr>
          <a:xfrm>
            <a:off x="9093937" y="5243686"/>
            <a:ext cx="3098064" cy="1617154"/>
          </a:xfrm>
          <a:prstGeom prst="rect">
            <a:avLst/>
          </a:prstGeom>
        </p:spPr>
      </p:pic>
      <p:pic>
        <p:nvPicPr>
          <p:cNvPr id="17" name="图片 16">
            <a:extLst>
              <a:ext uri="{FF2B5EF4-FFF2-40B4-BE49-F238E27FC236}">
                <a16:creationId xmlns:a16="http://schemas.microsoft.com/office/drawing/2014/main" id="{C29537C5-9B3B-4490-BBC0-7F3A9F7ADB8C}"/>
              </a:ext>
            </a:extLst>
          </p:cNvPr>
          <p:cNvPicPr>
            <a:picLocks noChangeAspect="1"/>
          </p:cNvPicPr>
          <p:nvPr/>
        </p:nvPicPr>
        <p:blipFill rotWithShape="1">
          <a:blip r:embed="rId5"/>
          <a:srcRect b="1229"/>
          <a:stretch/>
        </p:blipFill>
        <p:spPr>
          <a:xfrm>
            <a:off x="5318536" y="1353652"/>
            <a:ext cx="3228442" cy="5504348"/>
          </a:xfrm>
          <a:prstGeom prst="rect">
            <a:avLst/>
          </a:prstGeom>
        </p:spPr>
      </p:pic>
      <p:sp>
        <p:nvSpPr>
          <p:cNvPr id="19" name="文本框 18">
            <a:extLst>
              <a:ext uri="{FF2B5EF4-FFF2-40B4-BE49-F238E27FC236}">
                <a16:creationId xmlns:a16="http://schemas.microsoft.com/office/drawing/2014/main" id="{AD97550B-AF5F-4F74-8D8D-F70BC0786404}"/>
              </a:ext>
            </a:extLst>
          </p:cNvPr>
          <p:cNvSpPr txBox="1"/>
          <p:nvPr/>
        </p:nvSpPr>
        <p:spPr>
          <a:xfrm>
            <a:off x="1930" y="162046"/>
            <a:ext cx="6094070" cy="523220"/>
          </a:xfrm>
          <a:prstGeom prst="rect">
            <a:avLst/>
          </a:prstGeom>
          <a:noFill/>
        </p:spPr>
        <p:txBody>
          <a:bodyPr wrap="square">
            <a:spAutoFit/>
          </a:bodyPr>
          <a:lstStyle/>
          <a:p>
            <a:r>
              <a:rPr lang="en-US" altLang="zh-CN" sz="2800" b="1" i="0" dirty="0">
                <a:solidFill>
                  <a:srgbClr val="2E3033"/>
                </a:solidFill>
                <a:effectLst/>
                <a:latin typeface="+mj-lt"/>
              </a:rPr>
              <a:t>government office</a:t>
            </a:r>
            <a:endParaRPr lang="zh-CN" altLang="en-US" sz="2800" b="1" dirty="0">
              <a:latin typeface="+mj-lt"/>
            </a:endParaRPr>
          </a:p>
        </p:txBody>
      </p:sp>
      <p:sp>
        <p:nvSpPr>
          <p:cNvPr id="21" name="文本框 20">
            <a:extLst>
              <a:ext uri="{FF2B5EF4-FFF2-40B4-BE49-F238E27FC236}">
                <a16:creationId xmlns:a16="http://schemas.microsoft.com/office/drawing/2014/main" id="{44ABFE0F-96BE-4EA3-81FF-6D33B03FB7E2}"/>
              </a:ext>
            </a:extLst>
          </p:cNvPr>
          <p:cNvSpPr txBox="1"/>
          <p:nvPr/>
        </p:nvSpPr>
        <p:spPr>
          <a:xfrm>
            <a:off x="9433413" y="475351"/>
            <a:ext cx="2419109" cy="646331"/>
          </a:xfrm>
          <a:prstGeom prst="rect">
            <a:avLst/>
          </a:prstGeom>
          <a:noFill/>
        </p:spPr>
        <p:txBody>
          <a:bodyPr wrap="square">
            <a:spAutoFit/>
          </a:bodyPr>
          <a:lstStyle/>
          <a:p>
            <a:pPr algn="l"/>
            <a:r>
              <a:rPr lang="en-US" altLang="zh-CN" i="0" dirty="0">
                <a:effectLst/>
                <a:latin typeface="+mn-ea"/>
              </a:rPr>
              <a:t>Office yamen space layout model diagram</a:t>
            </a:r>
          </a:p>
        </p:txBody>
      </p:sp>
      <p:sp>
        <p:nvSpPr>
          <p:cNvPr id="23" name="文本框 22">
            <a:extLst>
              <a:ext uri="{FF2B5EF4-FFF2-40B4-BE49-F238E27FC236}">
                <a16:creationId xmlns:a16="http://schemas.microsoft.com/office/drawing/2014/main" id="{70D30533-94EE-41EA-96C4-9E8603496E0B}"/>
              </a:ext>
            </a:extLst>
          </p:cNvPr>
          <p:cNvSpPr txBox="1"/>
          <p:nvPr/>
        </p:nvSpPr>
        <p:spPr>
          <a:xfrm>
            <a:off x="5641732" y="85101"/>
            <a:ext cx="2905246" cy="1200329"/>
          </a:xfrm>
          <a:prstGeom prst="rect">
            <a:avLst/>
          </a:prstGeom>
          <a:noFill/>
        </p:spPr>
        <p:txBody>
          <a:bodyPr wrap="square">
            <a:spAutoFit/>
          </a:bodyPr>
          <a:lstStyle/>
          <a:p>
            <a:pPr algn="l"/>
            <a:r>
              <a:rPr lang="en-US" altLang="zh-CN" b="0" i="0" dirty="0">
                <a:effectLst/>
                <a:latin typeface="+mn-ea"/>
              </a:rPr>
              <a:t>According to the general government office yamen layout pattern, the original layout of speculation</a:t>
            </a:r>
          </a:p>
        </p:txBody>
      </p:sp>
    </p:spTree>
    <p:extLst>
      <p:ext uri="{BB962C8B-B14F-4D97-AF65-F5344CB8AC3E}">
        <p14:creationId xmlns:p14="http://schemas.microsoft.com/office/powerpoint/2010/main" val="647021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CC673A5-D93F-4DB7-9594-09651A9EF09B}"/>
              </a:ext>
            </a:extLst>
          </p:cNvPr>
          <p:cNvPicPr>
            <a:picLocks noChangeAspect="1"/>
          </p:cNvPicPr>
          <p:nvPr/>
        </p:nvPicPr>
        <p:blipFill>
          <a:blip r:embed="rId3"/>
          <a:stretch>
            <a:fillRect/>
          </a:stretch>
        </p:blipFill>
        <p:spPr>
          <a:xfrm>
            <a:off x="2673452" y="1110873"/>
            <a:ext cx="9160034" cy="5654530"/>
          </a:xfrm>
          <a:prstGeom prst="rect">
            <a:avLst/>
          </a:prstGeom>
        </p:spPr>
      </p:pic>
      <p:sp>
        <p:nvSpPr>
          <p:cNvPr id="7" name="文本框 6">
            <a:extLst>
              <a:ext uri="{FF2B5EF4-FFF2-40B4-BE49-F238E27FC236}">
                <a16:creationId xmlns:a16="http://schemas.microsoft.com/office/drawing/2014/main" id="{686FE049-99E1-49C6-9582-07DC2703B384}"/>
              </a:ext>
            </a:extLst>
          </p:cNvPr>
          <p:cNvSpPr txBox="1"/>
          <p:nvPr/>
        </p:nvSpPr>
        <p:spPr>
          <a:xfrm>
            <a:off x="153365" y="173620"/>
            <a:ext cx="6094070" cy="461665"/>
          </a:xfrm>
          <a:prstGeom prst="rect">
            <a:avLst/>
          </a:prstGeom>
          <a:noFill/>
        </p:spPr>
        <p:txBody>
          <a:bodyPr wrap="square">
            <a:spAutoFit/>
          </a:bodyPr>
          <a:lstStyle/>
          <a:p>
            <a:pPr algn="l"/>
            <a:r>
              <a:rPr lang="en-US" altLang="zh-CN" sz="2400" b="1" i="0" dirty="0">
                <a:effectLst/>
                <a:latin typeface="+mj-lt"/>
              </a:rPr>
              <a:t>The government's urban planning for Suzhou</a:t>
            </a:r>
          </a:p>
        </p:txBody>
      </p:sp>
      <p:sp>
        <p:nvSpPr>
          <p:cNvPr id="9" name="文本框 8">
            <a:extLst>
              <a:ext uri="{FF2B5EF4-FFF2-40B4-BE49-F238E27FC236}">
                <a16:creationId xmlns:a16="http://schemas.microsoft.com/office/drawing/2014/main" id="{FB2765C6-4272-4291-8718-C16F60E73F6D}"/>
              </a:ext>
            </a:extLst>
          </p:cNvPr>
          <p:cNvSpPr txBox="1"/>
          <p:nvPr/>
        </p:nvSpPr>
        <p:spPr>
          <a:xfrm>
            <a:off x="11068292" y="6396071"/>
            <a:ext cx="6094070" cy="369332"/>
          </a:xfrm>
          <a:prstGeom prst="rect">
            <a:avLst/>
          </a:prstGeom>
          <a:noFill/>
        </p:spPr>
        <p:txBody>
          <a:bodyPr wrap="square">
            <a:spAutoFit/>
          </a:bodyPr>
          <a:lstStyle/>
          <a:p>
            <a:r>
              <a:rPr lang="en-US" altLang="zh-CN" dirty="0"/>
              <a:t>1927</a:t>
            </a:r>
            <a:endParaRPr lang="zh-CN" altLang="en-US" dirty="0"/>
          </a:p>
        </p:txBody>
      </p:sp>
      <p:sp>
        <p:nvSpPr>
          <p:cNvPr id="11" name="文本框 10">
            <a:extLst>
              <a:ext uri="{FF2B5EF4-FFF2-40B4-BE49-F238E27FC236}">
                <a16:creationId xmlns:a16="http://schemas.microsoft.com/office/drawing/2014/main" id="{E2E74276-1247-4B35-92AA-76A43A382FC7}"/>
              </a:ext>
            </a:extLst>
          </p:cNvPr>
          <p:cNvSpPr txBox="1"/>
          <p:nvPr/>
        </p:nvSpPr>
        <p:spPr>
          <a:xfrm>
            <a:off x="153365" y="978950"/>
            <a:ext cx="2520087" cy="4708981"/>
          </a:xfrm>
          <a:prstGeom prst="rect">
            <a:avLst/>
          </a:prstGeom>
          <a:noFill/>
        </p:spPr>
        <p:txBody>
          <a:bodyPr wrap="square">
            <a:spAutoFit/>
          </a:bodyPr>
          <a:lstStyle/>
          <a:p>
            <a:r>
              <a:rPr lang="en-US" altLang="zh-CN" sz="1200" b="0" i="0" dirty="0">
                <a:solidFill>
                  <a:srgbClr val="333333"/>
                </a:solidFill>
                <a:effectLst/>
                <a:latin typeface="+mn-ea"/>
              </a:rPr>
              <a:t>Urban development direction: the external transportation of Suzhou is mostly by water except Shanghai-Nanjing railway, which is concentrated in the western half of the city, and most of the scenic spots are also distributed in the southwest...The future development trend of Suzhou will be concentrated in the western area outside the city;</a:t>
            </a:r>
          </a:p>
          <a:p>
            <a:pPr algn="just"/>
            <a:endParaRPr lang="en-US" altLang="zh-CN" sz="1200" b="0" i="0" dirty="0">
              <a:solidFill>
                <a:srgbClr val="333333"/>
              </a:solidFill>
              <a:effectLst/>
              <a:latin typeface="+mn-ea"/>
            </a:endParaRPr>
          </a:p>
          <a:p>
            <a:pPr algn="just"/>
            <a:r>
              <a:rPr lang="en-US" altLang="zh-CN" sz="1200" b="0" i="0" dirty="0">
                <a:solidFill>
                  <a:srgbClr val="333333"/>
                </a:solidFill>
                <a:effectLst/>
                <a:latin typeface="+mn-ea"/>
              </a:rPr>
              <a:t>Division planning by stages: the first phase is the "consolidation of the old city", that is, the improvement planning of the old </a:t>
            </a:r>
            <a:r>
              <a:rPr lang="en-US" altLang="zh-CN" sz="1200" b="0" i="0" dirty="0" err="1">
                <a:solidFill>
                  <a:srgbClr val="333333"/>
                </a:solidFill>
                <a:effectLst/>
                <a:latin typeface="+mn-ea"/>
              </a:rPr>
              <a:t>city.The</a:t>
            </a:r>
            <a:r>
              <a:rPr lang="en-US" altLang="zh-CN" sz="1200" b="0" i="0" dirty="0">
                <a:solidFill>
                  <a:srgbClr val="333333"/>
                </a:solidFill>
                <a:effectLst/>
                <a:latin typeface="+mn-ea"/>
              </a:rPr>
              <a:t> second phase is the "construction of the new city" in the west and north of the ancient city, namely the development planning of the new </a:t>
            </a:r>
            <a:r>
              <a:rPr lang="en-US" altLang="zh-CN" sz="1200" b="0" i="0" dirty="0" err="1">
                <a:solidFill>
                  <a:srgbClr val="333333"/>
                </a:solidFill>
                <a:effectLst/>
                <a:latin typeface="+mn-ea"/>
              </a:rPr>
              <a:t>city.The</a:t>
            </a:r>
            <a:r>
              <a:rPr lang="en-US" altLang="zh-CN" sz="1200" b="0" i="0" dirty="0">
                <a:solidFill>
                  <a:srgbClr val="333333"/>
                </a:solidFill>
                <a:effectLst/>
                <a:latin typeface="+mn-ea"/>
              </a:rPr>
              <a:t> third phase of the "future urban expansion plan" centered on the old and new urban areas, that is, urban expansion planning.</a:t>
            </a:r>
          </a:p>
        </p:txBody>
      </p:sp>
    </p:spTree>
    <p:extLst>
      <p:ext uri="{BB962C8B-B14F-4D97-AF65-F5344CB8AC3E}">
        <p14:creationId xmlns:p14="http://schemas.microsoft.com/office/powerpoint/2010/main" val="278798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1FF8B2F-63C7-4C0D-8550-F5CAAFAFD5C8}"/>
              </a:ext>
            </a:extLst>
          </p:cNvPr>
          <p:cNvPicPr>
            <a:picLocks noChangeAspect="1"/>
          </p:cNvPicPr>
          <p:nvPr/>
        </p:nvPicPr>
        <p:blipFill>
          <a:blip r:embed="rId3"/>
          <a:stretch>
            <a:fillRect/>
          </a:stretch>
        </p:blipFill>
        <p:spPr>
          <a:xfrm>
            <a:off x="0" y="482091"/>
            <a:ext cx="12192000" cy="1672741"/>
          </a:xfrm>
          <a:prstGeom prst="rect">
            <a:avLst/>
          </a:prstGeom>
        </p:spPr>
      </p:pic>
      <p:pic>
        <p:nvPicPr>
          <p:cNvPr id="10" name="图片 9">
            <a:extLst>
              <a:ext uri="{FF2B5EF4-FFF2-40B4-BE49-F238E27FC236}">
                <a16:creationId xmlns:a16="http://schemas.microsoft.com/office/drawing/2014/main" id="{AE1431DB-AADA-4DBD-ADCC-218D2419A5D6}"/>
              </a:ext>
            </a:extLst>
          </p:cNvPr>
          <p:cNvPicPr>
            <a:picLocks noChangeAspect="1"/>
          </p:cNvPicPr>
          <p:nvPr/>
        </p:nvPicPr>
        <p:blipFill>
          <a:blip r:embed="rId4"/>
          <a:stretch>
            <a:fillRect/>
          </a:stretch>
        </p:blipFill>
        <p:spPr>
          <a:xfrm>
            <a:off x="0" y="2949911"/>
            <a:ext cx="12192000" cy="3908089"/>
          </a:xfrm>
          <a:prstGeom prst="rect">
            <a:avLst/>
          </a:prstGeom>
        </p:spPr>
      </p:pic>
    </p:spTree>
    <p:extLst>
      <p:ext uri="{BB962C8B-B14F-4D97-AF65-F5344CB8AC3E}">
        <p14:creationId xmlns:p14="http://schemas.microsoft.com/office/powerpoint/2010/main" val="657496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0845A43-228F-4E9D-B049-B6F151B6CA8E}"/>
              </a:ext>
            </a:extLst>
          </p:cNvPr>
          <p:cNvPicPr>
            <a:picLocks noChangeAspect="1"/>
          </p:cNvPicPr>
          <p:nvPr/>
        </p:nvPicPr>
        <p:blipFill>
          <a:blip r:embed="rId2"/>
          <a:stretch>
            <a:fillRect/>
          </a:stretch>
        </p:blipFill>
        <p:spPr>
          <a:xfrm>
            <a:off x="99727" y="913962"/>
            <a:ext cx="3961804" cy="5030075"/>
          </a:xfrm>
          <a:prstGeom prst="rect">
            <a:avLst/>
          </a:prstGeom>
        </p:spPr>
      </p:pic>
      <p:pic>
        <p:nvPicPr>
          <p:cNvPr id="7" name="图片 6">
            <a:extLst>
              <a:ext uri="{FF2B5EF4-FFF2-40B4-BE49-F238E27FC236}">
                <a16:creationId xmlns:a16="http://schemas.microsoft.com/office/drawing/2014/main" id="{DE04EA74-402C-4616-A7D8-EE7100C62178}"/>
              </a:ext>
            </a:extLst>
          </p:cNvPr>
          <p:cNvPicPr>
            <a:picLocks noChangeAspect="1"/>
          </p:cNvPicPr>
          <p:nvPr/>
        </p:nvPicPr>
        <p:blipFill>
          <a:blip r:embed="rId3"/>
          <a:stretch>
            <a:fillRect/>
          </a:stretch>
        </p:blipFill>
        <p:spPr>
          <a:xfrm>
            <a:off x="4249035" y="913962"/>
            <a:ext cx="3693929" cy="4546879"/>
          </a:xfrm>
          <a:prstGeom prst="rect">
            <a:avLst/>
          </a:prstGeom>
        </p:spPr>
      </p:pic>
      <p:pic>
        <p:nvPicPr>
          <p:cNvPr id="9" name="图片 8">
            <a:extLst>
              <a:ext uri="{FF2B5EF4-FFF2-40B4-BE49-F238E27FC236}">
                <a16:creationId xmlns:a16="http://schemas.microsoft.com/office/drawing/2014/main" id="{8D982136-77F4-4887-A7F3-56C8DF86B345}"/>
              </a:ext>
            </a:extLst>
          </p:cNvPr>
          <p:cNvPicPr>
            <a:picLocks noChangeAspect="1"/>
          </p:cNvPicPr>
          <p:nvPr/>
        </p:nvPicPr>
        <p:blipFill>
          <a:blip r:embed="rId4"/>
          <a:stretch>
            <a:fillRect/>
          </a:stretch>
        </p:blipFill>
        <p:spPr>
          <a:xfrm>
            <a:off x="8130471" y="222812"/>
            <a:ext cx="4067821" cy="6128795"/>
          </a:xfrm>
          <a:prstGeom prst="rect">
            <a:avLst/>
          </a:prstGeom>
        </p:spPr>
      </p:pic>
      <p:sp>
        <p:nvSpPr>
          <p:cNvPr id="10" name="文本框 9">
            <a:extLst>
              <a:ext uri="{FF2B5EF4-FFF2-40B4-BE49-F238E27FC236}">
                <a16:creationId xmlns:a16="http://schemas.microsoft.com/office/drawing/2014/main" id="{98EC5914-03F1-408D-A18C-A58A78DCE261}"/>
              </a:ext>
            </a:extLst>
          </p:cNvPr>
          <p:cNvSpPr txBox="1"/>
          <p:nvPr/>
        </p:nvSpPr>
        <p:spPr>
          <a:xfrm>
            <a:off x="153365" y="173620"/>
            <a:ext cx="6094070" cy="369332"/>
          </a:xfrm>
          <a:prstGeom prst="rect">
            <a:avLst/>
          </a:prstGeom>
          <a:noFill/>
        </p:spPr>
        <p:txBody>
          <a:bodyPr wrap="square">
            <a:spAutoFit/>
          </a:bodyPr>
          <a:lstStyle/>
          <a:p>
            <a:pPr algn="l"/>
            <a:r>
              <a:rPr lang="en-US" altLang="zh-CN" b="1" i="0" dirty="0">
                <a:effectLst/>
                <a:latin typeface="+mj-lt"/>
              </a:rPr>
              <a:t>The government's urban planning for Suzhou</a:t>
            </a:r>
          </a:p>
        </p:txBody>
      </p:sp>
      <p:sp>
        <p:nvSpPr>
          <p:cNvPr id="12" name="文本框 11">
            <a:extLst>
              <a:ext uri="{FF2B5EF4-FFF2-40B4-BE49-F238E27FC236}">
                <a16:creationId xmlns:a16="http://schemas.microsoft.com/office/drawing/2014/main" id="{05136866-C42D-4CEF-BFA7-3EC2023BA063}"/>
              </a:ext>
            </a:extLst>
          </p:cNvPr>
          <p:cNvSpPr txBox="1"/>
          <p:nvPr/>
        </p:nvSpPr>
        <p:spPr>
          <a:xfrm>
            <a:off x="653969" y="6166941"/>
            <a:ext cx="6099858" cy="369332"/>
          </a:xfrm>
          <a:prstGeom prst="rect">
            <a:avLst/>
          </a:prstGeom>
          <a:noFill/>
        </p:spPr>
        <p:txBody>
          <a:bodyPr wrap="square">
            <a:spAutoFit/>
          </a:bodyPr>
          <a:lstStyle/>
          <a:p>
            <a:r>
              <a:rPr lang="en-US" altLang="zh-CN" dirty="0"/>
              <a:t>2012</a:t>
            </a:r>
            <a:endParaRPr lang="zh-CN" altLang="en-US" dirty="0"/>
          </a:p>
        </p:txBody>
      </p:sp>
    </p:spTree>
    <p:extLst>
      <p:ext uri="{BB962C8B-B14F-4D97-AF65-F5344CB8AC3E}">
        <p14:creationId xmlns:p14="http://schemas.microsoft.com/office/powerpoint/2010/main" val="1607723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6FB561D-21E3-41E7-8C88-3F90F1553A5D}"/>
              </a:ext>
            </a:extLst>
          </p:cNvPr>
          <p:cNvPicPr>
            <a:picLocks noChangeAspect="1"/>
          </p:cNvPicPr>
          <p:nvPr/>
        </p:nvPicPr>
        <p:blipFill>
          <a:blip r:embed="rId2"/>
          <a:stretch>
            <a:fillRect/>
          </a:stretch>
        </p:blipFill>
        <p:spPr>
          <a:xfrm>
            <a:off x="13937" y="1354227"/>
            <a:ext cx="4358642" cy="4798505"/>
          </a:xfrm>
          <a:prstGeom prst="rect">
            <a:avLst/>
          </a:prstGeom>
        </p:spPr>
      </p:pic>
      <p:pic>
        <p:nvPicPr>
          <p:cNvPr id="3" name="图片 2">
            <a:extLst>
              <a:ext uri="{FF2B5EF4-FFF2-40B4-BE49-F238E27FC236}">
                <a16:creationId xmlns:a16="http://schemas.microsoft.com/office/drawing/2014/main" id="{CC392A0D-5348-4132-80BB-49D6672A545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72579" y="567157"/>
            <a:ext cx="4049365" cy="2861841"/>
          </a:xfrm>
          <a:prstGeom prst="rect">
            <a:avLst/>
          </a:prstGeom>
        </p:spPr>
      </p:pic>
      <p:pic>
        <p:nvPicPr>
          <p:cNvPr id="6" name="图片 5">
            <a:extLst>
              <a:ext uri="{FF2B5EF4-FFF2-40B4-BE49-F238E27FC236}">
                <a16:creationId xmlns:a16="http://schemas.microsoft.com/office/drawing/2014/main" id="{F9B8EB0B-55C2-4DE5-A1E1-62844956C7A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372579" y="3753480"/>
            <a:ext cx="4049365" cy="2861841"/>
          </a:xfrm>
          <a:prstGeom prst="rect">
            <a:avLst/>
          </a:prstGeom>
        </p:spPr>
      </p:pic>
      <p:pic>
        <p:nvPicPr>
          <p:cNvPr id="8" name="图片 7">
            <a:extLst>
              <a:ext uri="{FF2B5EF4-FFF2-40B4-BE49-F238E27FC236}">
                <a16:creationId xmlns:a16="http://schemas.microsoft.com/office/drawing/2014/main" id="{62976427-7567-45F8-84F6-0D6B02082EDA}"/>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223658" y="567156"/>
            <a:ext cx="4049365" cy="2861841"/>
          </a:xfrm>
          <a:prstGeom prst="rect">
            <a:avLst/>
          </a:prstGeom>
        </p:spPr>
      </p:pic>
      <p:pic>
        <p:nvPicPr>
          <p:cNvPr id="10" name="图片 9">
            <a:extLst>
              <a:ext uri="{FF2B5EF4-FFF2-40B4-BE49-F238E27FC236}">
                <a16:creationId xmlns:a16="http://schemas.microsoft.com/office/drawing/2014/main" id="{F2EABAD0-C21C-4C60-A65C-0FB4AEA168E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224187" y="3753479"/>
            <a:ext cx="4048836" cy="2861841"/>
          </a:xfrm>
          <a:prstGeom prst="rect">
            <a:avLst/>
          </a:prstGeom>
        </p:spPr>
      </p:pic>
      <p:sp>
        <p:nvSpPr>
          <p:cNvPr id="11" name="文本框 10">
            <a:extLst>
              <a:ext uri="{FF2B5EF4-FFF2-40B4-BE49-F238E27FC236}">
                <a16:creationId xmlns:a16="http://schemas.microsoft.com/office/drawing/2014/main" id="{5E2C742D-853C-40CA-87A6-76CF80E2FA78}"/>
              </a:ext>
            </a:extLst>
          </p:cNvPr>
          <p:cNvSpPr txBox="1"/>
          <p:nvPr/>
        </p:nvSpPr>
        <p:spPr>
          <a:xfrm>
            <a:off x="153365" y="173620"/>
            <a:ext cx="6094070" cy="369332"/>
          </a:xfrm>
          <a:prstGeom prst="rect">
            <a:avLst/>
          </a:prstGeom>
          <a:noFill/>
        </p:spPr>
        <p:txBody>
          <a:bodyPr wrap="square">
            <a:spAutoFit/>
          </a:bodyPr>
          <a:lstStyle/>
          <a:p>
            <a:pPr algn="l"/>
            <a:r>
              <a:rPr lang="en-US" altLang="zh-CN" b="1" i="0" dirty="0">
                <a:effectLst/>
                <a:latin typeface="+mj-lt"/>
              </a:rPr>
              <a:t>The government's urban planning for Suzhou</a:t>
            </a:r>
          </a:p>
        </p:txBody>
      </p:sp>
      <p:sp>
        <p:nvSpPr>
          <p:cNvPr id="13" name="文本框 12">
            <a:extLst>
              <a:ext uri="{FF2B5EF4-FFF2-40B4-BE49-F238E27FC236}">
                <a16:creationId xmlns:a16="http://schemas.microsoft.com/office/drawing/2014/main" id="{207DA7B7-1695-4CB7-B1A1-8557170D88E9}"/>
              </a:ext>
            </a:extLst>
          </p:cNvPr>
          <p:cNvSpPr txBox="1"/>
          <p:nvPr/>
        </p:nvSpPr>
        <p:spPr>
          <a:xfrm>
            <a:off x="262679" y="6290843"/>
            <a:ext cx="6134582" cy="369332"/>
          </a:xfrm>
          <a:prstGeom prst="rect">
            <a:avLst/>
          </a:prstGeom>
          <a:noFill/>
        </p:spPr>
        <p:txBody>
          <a:bodyPr wrap="square">
            <a:spAutoFit/>
          </a:bodyPr>
          <a:lstStyle/>
          <a:p>
            <a:r>
              <a:rPr lang="en-US" altLang="zh-CN" dirty="0"/>
              <a:t>2013-2030</a:t>
            </a:r>
            <a:endParaRPr lang="zh-CN" altLang="en-US" dirty="0"/>
          </a:p>
        </p:txBody>
      </p:sp>
    </p:spTree>
    <p:extLst>
      <p:ext uri="{BB962C8B-B14F-4D97-AF65-F5344CB8AC3E}">
        <p14:creationId xmlns:p14="http://schemas.microsoft.com/office/powerpoint/2010/main" val="1040332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B627BC-0F1D-4995-A2D9-C83331B3FC7D}"/>
              </a:ext>
            </a:extLst>
          </p:cNvPr>
          <p:cNvPicPr>
            <a:picLocks noChangeAspect="1"/>
          </p:cNvPicPr>
          <p:nvPr/>
        </p:nvPicPr>
        <p:blipFill>
          <a:blip r:embed="rId3"/>
          <a:stretch>
            <a:fillRect/>
          </a:stretch>
        </p:blipFill>
        <p:spPr>
          <a:xfrm>
            <a:off x="6130217" y="86768"/>
            <a:ext cx="2119920" cy="2526584"/>
          </a:xfrm>
          <a:prstGeom prst="rect">
            <a:avLst/>
          </a:prstGeom>
        </p:spPr>
      </p:pic>
      <p:pic>
        <p:nvPicPr>
          <p:cNvPr id="7" name="图片 6">
            <a:extLst>
              <a:ext uri="{FF2B5EF4-FFF2-40B4-BE49-F238E27FC236}">
                <a16:creationId xmlns:a16="http://schemas.microsoft.com/office/drawing/2014/main" id="{67661917-8296-42BA-BCFD-392067D44217}"/>
              </a:ext>
            </a:extLst>
          </p:cNvPr>
          <p:cNvPicPr>
            <a:picLocks noChangeAspect="1"/>
          </p:cNvPicPr>
          <p:nvPr/>
        </p:nvPicPr>
        <p:blipFill>
          <a:blip r:embed="rId4"/>
          <a:stretch>
            <a:fillRect/>
          </a:stretch>
        </p:blipFill>
        <p:spPr>
          <a:xfrm>
            <a:off x="8296366" y="86768"/>
            <a:ext cx="3826277" cy="2547495"/>
          </a:xfrm>
          <a:prstGeom prst="rect">
            <a:avLst/>
          </a:prstGeom>
        </p:spPr>
      </p:pic>
      <p:pic>
        <p:nvPicPr>
          <p:cNvPr id="9" name="图片 8">
            <a:extLst>
              <a:ext uri="{FF2B5EF4-FFF2-40B4-BE49-F238E27FC236}">
                <a16:creationId xmlns:a16="http://schemas.microsoft.com/office/drawing/2014/main" id="{F8B1AFC3-57C1-48E2-9168-D0E23DDFF530}"/>
              </a:ext>
            </a:extLst>
          </p:cNvPr>
          <p:cNvPicPr>
            <a:picLocks noChangeAspect="1"/>
          </p:cNvPicPr>
          <p:nvPr/>
        </p:nvPicPr>
        <p:blipFill>
          <a:blip r:embed="rId5"/>
          <a:stretch>
            <a:fillRect/>
          </a:stretch>
        </p:blipFill>
        <p:spPr>
          <a:xfrm>
            <a:off x="6254503" y="2669164"/>
            <a:ext cx="5868141" cy="1976811"/>
          </a:xfrm>
          <a:prstGeom prst="rect">
            <a:avLst/>
          </a:prstGeom>
        </p:spPr>
      </p:pic>
      <p:pic>
        <p:nvPicPr>
          <p:cNvPr id="11" name="图片 10">
            <a:extLst>
              <a:ext uri="{FF2B5EF4-FFF2-40B4-BE49-F238E27FC236}">
                <a16:creationId xmlns:a16="http://schemas.microsoft.com/office/drawing/2014/main" id="{3D90307F-F59D-42C5-A615-F6AF2DA62471}"/>
              </a:ext>
            </a:extLst>
          </p:cNvPr>
          <p:cNvPicPr>
            <a:picLocks noChangeAspect="1"/>
          </p:cNvPicPr>
          <p:nvPr/>
        </p:nvPicPr>
        <p:blipFill>
          <a:blip r:embed="rId6"/>
          <a:stretch>
            <a:fillRect/>
          </a:stretch>
        </p:blipFill>
        <p:spPr>
          <a:xfrm>
            <a:off x="6254503" y="4701788"/>
            <a:ext cx="5868140" cy="1991938"/>
          </a:xfrm>
          <a:prstGeom prst="rect">
            <a:avLst/>
          </a:prstGeom>
        </p:spPr>
      </p:pic>
      <p:sp>
        <p:nvSpPr>
          <p:cNvPr id="12" name="文本框 11">
            <a:extLst>
              <a:ext uri="{FF2B5EF4-FFF2-40B4-BE49-F238E27FC236}">
                <a16:creationId xmlns:a16="http://schemas.microsoft.com/office/drawing/2014/main" id="{5D7DC383-E53A-4687-A327-CF8EE1ACEAB0}"/>
              </a:ext>
            </a:extLst>
          </p:cNvPr>
          <p:cNvSpPr txBox="1"/>
          <p:nvPr/>
        </p:nvSpPr>
        <p:spPr>
          <a:xfrm>
            <a:off x="153365" y="173620"/>
            <a:ext cx="6094070" cy="369332"/>
          </a:xfrm>
          <a:prstGeom prst="rect">
            <a:avLst/>
          </a:prstGeom>
          <a:noFill/>
        </p:spPr>
        <p:txBody>
          <a:bodyPr wrap="square">
            <a:spAutoFit/>
          </a:bodyPr>
          <a:lstStyle/>
          <a:p>
            <a:pPr algn="l"/>
            <a:r>
              <a:rPr lang="en-US" altLang="zh-CN" b="1" i="0" dirty="0">
                <a:effectLst/>
                <a:latin typeface="+mj-lt"/>
              </a:rPr>
              <a:t>The government's urban planning for Suzhou</a:t>
            </a:r>
          </a:p>
        </p:txBody>
      </p:sp>
      <p:sp>
        <p:nvSpPr>
          <p:cNvPr id="14" name="文本框 13">
            <a:extLst>
              <a:ext uri="{FF2B5EF4-FFF2-40B4-BE49-F238E27FC236}">
                <a16:creationId xmlns:a16="http://schemas.microsoft.com/office/drawing/2014/main" id="{FDEB180C-9373-4698-8D8F-135302A29646}"/>
              </a:ext>
            </a:extLst>
          </p:cNvPr>
          <p:cNvSpPr txBox="1"/>
          <p:nvPr/>
        </p:nvSpPr>
        <p:spPr>
          <a:xfrm>
            <a:off x="160433" y="6401900"/>
            <a:ext cx="6094070" cy="369332"/>
          </a:xfrm>
          <a:prstGeom prst="rect">
            <a:avLst/>
          </a:prstGeom>
          <a:noFill/>
        </p:spPr>
        <p:txBody>
          <a:bodyPr wrap="square">
            <a:spAutoFit/>
          </a:bodyPr>
          <a:lstStyle/>
          <a:p>
            <a:r>
              <a:rPr lang="en-US" altLang="zh-CN" dirty="0"/>
              <a:t>2016—2025</a:t>
            </a:r>
            <a:endParaRPr lang="zh-CN" altLang="en-US" dirty="0"/>
          </a:p>
        </p:txBody>
      </p:sp>
      <p:pic>
        <p:nvPicPr>
          <p:cNvPr id="18" name="图片 17">
            <a:extLst>
              <a:ext uri="{FF2B5EF4-FFF2-40B4-BE49-F238E27FC236}">
                <a16:creationId xmlns:a16="http://schemas.microsoft.com/office/drawing/2014/main" id="{CAFCDD6A-0C7F-4DB7-BCB7-8888A56BA405}"/>
              </a:ext>
            </a:extLst>
          </p:cNvPr>
          <p:cNvPicPr>
            <a:picLocks noChangeAspect="1"/>
          </p:cNvPicPr>
          <p:nvPr/>
        </p:nvPicPr>
        <p:blipFill>
          <a:blip r:embed="rId7"/>
          <a:stretch>
            <a:fillRect/>
          </a:stretch>
        </p:blipFill>
        <p:spPr>
          <a:xfrm>
            <a:off x="207720" y="1950616"/>
            <a:ext cx="5868142" cy="2119392"/>
          </a:xfrm>
          <a:prstGeom prst="rect">
            <a:avLst/>
          </a:prstGeom>
        </p:spPr>
      </p:pic>
      <p:sp>
        <p:nvSpPr>
          <p:cNvPr id="20" name="文本框 19">
            <a:extLst>
              <a:ext uri="{FF2B5EF4-FFF2-40B4-BE49-F238E27FC236}">
                <a16:creationId xmlns:a16="http://schemas.microsoft.com/office/drawing/2014/main" id="{F153C76D-DFA0-4764-A4D8-7C38DE4EAF61}"/>
              </a:ext>
            </a:extLst>
          </p:cNvPr>
          <p:cNvSpPr txBox="1"/>
          <p:nvPr/>
        </p:nvSpPr>
        <p:spPr>
          <a:xfrm>
            <a:off x="1646500" y="4276793"/>
            <a:ext cx="6094070" cy="461665"/>
          </a:xfrm>
          <a:prstGeom prst="rect">
            <a:avLst/>
          </a:prstGeom>
          <a:noFill/>
        </p:spPr>
        <p:txBody>
          <a:bodyPr wrap="square">
            <a:spAutoFit/>
          </a:bodyPr>
          <a:lstStyle/>
          <a:p>
            <a:r>
              <a:rPr lang="en-US" altLang="zh-CN" sz="2400" b="0" i="0" dirty="0">
                <a:effectLst/>
                <a:latin typeface="+mn-ea"/>
              </a:rPr>
              <a:t>Community tourism</a:t>
            </a:r>
            <a:endParaRPr lang="zh-CN" altLang="en-US" sz="2400" dirty="0">
              <a:latin typeface="+mn-ea"/>
            </a:endParaRPr>
          </a:p>
        </p:txBody>
      </p:sp>
    </p:spTree>
    <p:extLst>
      <p:ext uri="{BB962C8B-B14F-4D97-AF65-F5344CB8AC3E}">
        <p14:creationId xmlns:p14="http://schemas.microsoft.com/office/powerpoint/2010/main" val="145275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E6B81E-15CF-4A75-9166-6E220F9BACB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23604" y="293099"/>
            <a:ext cx="9144792" cy="6271803"/>
          </a:xfrm>
          <a:prstGeom prst="rect">
            <a:avLst/>
          </a:prstGeom>
        </p:spPr>
      </p:pic>
      <p:sp>
        <p:nvSpPr>
          <p:cNvPr id="6" name="文本框 5">
            <a:extLst>
              <a:ext uri="{FF2B5EF4-FFF2-40B4-BE49-F238E27FC236}">
                <a16:creationId xmlns:a16="http://schemas.microsoft.com/office/drawing/2014/main" id="{4381E9E4-2B07-4168-B919-C2AD659DC545}"/>
              </a:ext>
            </a:extLst>
          </p:cNvPr>
          <p:cNvSpPr txBox="1"/>
          <p:nvPr/>
        </p:nvSpPr>
        <p:spPr>
          <a:xfrm>
            <a:off x="10514938" y="6195569"/>
            <a:ext cx="1677062" cy="369332"/>
          </a:xfrm>
          <a:prstGeom prst="rect">
            <a:avLst/>
          </a:prstGeom>
          <a:noFill/>
        </p:spPr>
        <p:txBody>
          <a:bodyPr wrap="none" rtlCol="0">
            <a:spAutoFit/>
          </a:bodyPr>
          <a:lstStyle/>
          <a:p>
            <a:r>
              <a:rPr lang="en-US" altLang="zh-CN" dirty="0"/>
              <a:t>Yona Friedman</a:t>
            </a:r>
            <a:endParaRPr lang="zh-CN" altLang="en-US" dirty="0"/>
          </a:p>
        </p:txBody>
      </p:sp>
    </p:spTree>
    <p:extLst>
      <p:ext uri="{BB962C8B-B14F-4D97-AF65-F5344CB8AC3E}">
        <p14:creationId xmlns:p14="http://schemas.microsoft.com/office/powerpoint/2010/main" val="909519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1879-AE99-4C96-A2FB-ACFF28EB6F42}"/>
              </a:ext>
            </a:extLst>
          </p:cNvPr>
          <p:cNvSpPr txBox="1"/>
          <p:nvPr/>
        </p:nvSpPr>
        <p:spPr>
          <a:xfrm>
            <a:off x="558800" y="442601"/>
            <a:ext cx="5779146" cy="461665"/>
          </a:xfrm>
          <a:prstGeom prst="rect">
            <a:avLst/>
          </a:prstGeom>
          <a:noFill/>
        </p:spPr>
        <p:txBody>
          <a:bodyPr wrap="square" rtlCol="0">
            <a:spAutoFit/>
          </a:bodyPr>
          <a:lstStyle/>
          <a:p>
            <a:r>
              <a:rPr lang="en-US" altLang="zh-CN" sz="2400" b="1" dirty="0"/>
              <a:t>Sky City </a:t>
            </a:r>
            <a:r>
              <a:rPr lang="zh-CN" altLang="en-US" sz="2400" b="1" dirty="0"/>
              <a:t>（</a:t>
            </a:r>
            <a:r>
              <a:rPr lang="en-US" altLang="zh-CN" sz="2400" b="1" dirty="0"/>
              <a:t>What if people live in sky?)</a:t>
            </a:r>
            <a:endParaRPr lang="zh-CN" altLang="en-US" sz="2400" b="1" dirty="0"/>
          </a:p>
        </p:txBody>
      </p:sp>
      <p:pic>
        <p:nvPicPr>
          <p:cNvPr id="6" name="图片 5">
            <a:extLst>
              <a:ext uri="{FF2B5EF4-FFF2-40B4-BE49-F238E27FC236}">
                <a16:creationId xmlns:a16="http://schemas.microsoft.com/office/drawing/2014/main" id="{FAB48E05-5DC1-4A1A-9CA5-0F91C4FADF2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161075" y="0"/>
            <a:ext cx="5030925" cy="6858000"/>
          </a:xfrm>
          <a:prstGeom prst="rect">
            <a:avLst/>
          </a:prstGeom>
        </p:spPr>
      </p:pic>
      <p:sp>
        <p:nvSpPr>
          <p:cNvPr id="9" name="文本框 8">
            <a:extLst>
              <a:ext uri="{FF2B5EF4-FFF2-40B4-BE49-F238E27FC236}">
                <a16:creationId xmlns:a16="http://schemas.microsoft.com/office/drawing/2014/main" id="{39E2D1DE-1EE7-404D-A202-ACD2B722A794}"/>
              </a:ext>
            </a:extLst>
          </p:cNvPr>
          <p:cNvSpPr txBox="1"/>
          <p:nvPr/>
        </p:nvSpPr>
        <p:spPr>
          <a:xfrm>
            <a:off x="558800" y="1137920"/>
            <a:ext cx="2238113" cy="1712135"/>
          </a:xfrm>
          <a:prstGeom prst="rect">
            <a:avLst/>
          </a:prstGeom>
          <a:noFill/>
        </p:spPr>
        <p:txBody>
          <a:bodyPr wrap="none" rtlCol="0">
            <a:spAutoFit/>
          </a:bodyPr>
          <a:lstStyle/>
          <a:p>
            <a:pPr marL="342900" indent="-342900">
              <a:lnSpc>
                <a:spcPct val="150000"/>
              </a:lnSpc>
              <a:buAutoNum type="arabicPeriod"/>
            </a:pPr>
            <a:r>
              <a:rPr lang="en-US" altLang="zh-CN" dirty="0"/>
              <a:t>Basic information</a:t>
            </a:r>
          </a:p>
          <a:p>
            <a:pPr marL="342900" indent="-342900">
              <a:lnSpc>
                <a:spcPct val="150000"/>
              </a:lnSpc>
              <a:buAutoNum type="arabicPeriod"/>
            </a:pPr>
            <a:r>
              <a:rPr lang="en-US" altLang="zh-CN" dirty="0"/>
              <a:t>Citizen</a:t>
            </a:r>
          </a:p>
          <a:p>
            <a:pPr marL="342900" indent="-342900">
              <a:lnSpc>
                <a:spcPct val="150000"/>
              </a:lnSpc>
              <a:buAutoNum type="arabicPeriod"/>
            </a:pPr>
            <a:r>
              <a:rPr lang="en-US" altLang="zh-CN" dirty="0"/>
              <a:t>Where to live?</a:t>
            </a:r>
          </a:p>
          <a:p>
            <a:pPr marL="342900" indent="-342900">
              <a:lnSpc>
                <a:spcPct val="150000"/>
              </a:lnSpc>
              <a:buAutoNum type="arabicPeriod"/>
            </a:pPr>
            <a:r>
              <a:rPr lang="en-US" altLang="zh-CN" dirty="0"/>
              <a:t>Flow rules</a:t>
            </a:r>
            <a:endParaRPr lang="zh-CN" altLang="en-US" dirty="0"/>
          </a:p>
        </p:txBody>
      </p:sp>
    </p:spTree>
    <p:extLst>
      <p:ext uri="{BB962C8B-B14F-4D97-AF65-F5344CB8AC3E}">
        <p14:creationId xmlns:p14="http://schemas.microsoft.com/office/powerpoint/2010/main" val="3945483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97E69AA-B392-446E-A7CF-294FBB4B017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26576" y="1068888"/>
            <a:ext cx="8662992" cy="5362392"/>
          </a:xfrm>
          <a:prstGeom prst="rect">
            <a:avLst/>
          </a:prstGeom>
        </p:spPr>
      </p:pic>
      <p:sp>
        <p:nvSpPr>
          <p:cNvPr id="6" name="文本框 5">
            <a:extLst>
              <a:ext uri="{FF2B5EF4-FFF2-40B4-BE49-F238E27FC236}">
                <a16:creationId xmlns:a16="http://schemas.microsoft.com/office/drawing/2014/main" id="{2E2879BB-043C-4F6A-A581-F1BFADD2A53C}"/>
              </a:ext>
            </a:extLst>
          </p:cNvPr>
          <p:cNvSpPr txBox="1"/>
          <p:nvPr/>
        </p:nvSpPr>
        <p:spPr>
          <a:xfrm>
            <a:off x="447040" y="426720"/>
            <a:ext cx="2497800" cy="400110"/>
          </a:xfrm>
          <a:prstGeom prst="rect">
            <a:avLst/>
          </a:prstGeom>
          <a:noFill/>
        </p:spPr>
        <p:txBody>
          <a:bodyPr wrap="none" rtlCol="0">
            <a:spAutoFit/>
          </a:bodyPr>
          <a:lstStyle/>
          <a:p>
            <a:r>
              <a:rPr lang="en-US" altLang="zh-CN" sz="2000" b="1" dirty="0"/>
              <a:t>1. Basic information</a:t>
            </a:r>
            <a:endParaRPr lang="zh-CN" altLang="en-US" sz="2000" b="1" dirty="0"/>
          </a:p>
        </p:txBody>
      </p:sp>
    </p:spTree>
    <p:extLst>
      <p:ext uri="{BB962C8B-B14F-4D97-AF65-F5344CB8AC3E}">
        <p14:creationId xmlns:p14="http://schemas.microsoft.com/office/powerpoint/2010/main" val="2081783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E2879BB-043C-4F6A-A581-F1BFADD2A53C}"/>
              </a:ext>
            </a:extLst>
          </p:cNvPr>
          <p:cNvSpPr txBox="1"/>
          <p:nvPr/>
        </p:nvSpPr>
        <p:spPr>
          <a:xfrm>
            <a:off x="447040" y="426720"/>
            <a:ext cx="6388287" cy="400110"/>
          </a:xfrm>
          <a:prstGeom prst="rect">
            <a:avLst/>
          </a:prstGeom>
          <a:noFill/>
        </p:spPr>
        <p:txBody>
          <a:bodyPr wrap="none" rtlCol="0">
            <a:spAutoFit/>
          </a:bodyPr>
          <a:lstStyle/>
          <a:p>
            <a:r>
              <a:rPr lang="en-US" altLang="zh-CN" b="1" dirty="0"/>
              <a:t>2. </a:t>
            </a:r>
            <a:r>
              <a:rPr lang="en-US" altLang="zh-CN" sz="2000" b="1" dirty="0"/>
              <a:t>Users</a:t>
            </a:r>
            <a:r>
              <a:rPr lang="en-US" altLang="zh-CN" b="1" dirty="0"/>
              <a:t> </a:t>
            </a:r>
            <a:r>
              <a:rPr lang="en-US" altLang="zh-CN" sz="2000" b="1" dirty="0"/>
              <a:t>are</a:t>
            </a:r>
            <a:r>
              <a:rPr lang="en-US" altLang="zh-CN" b="1" dirty="0"/>
              <a:t> at the basis of the evolution of urban patterns</a:t>
            </a:r>
            <a:endParaRPr lang="zh-CN" altLang="en-US" b="1" dirty="0"/>
          </a:p>
        </p:txBody>
      </p:sp>
      <p:sp>
        <p:nvSpPr>
          <p:cNvPr id="2" name="文本框 1">
            <a:extLst>
              <a:ext uri="{FF2B5EF4-FFF2-40B4-BE49-F238E27FC236}">
                <a16:creationId xmlns:a16="http://schemas.microsoft.com/office/drawing/2014/main" id="{A3CFCBCF-7E32-4E95-A8CA-E766374358FC}"/>
              </a:ext>
            </a:extLst>
          </p:cNvPr>
          <p:cNvSpPr txBox="1"/>
          <p:nvPr/>
        </p:nvSpPr>
        <p:spPr>
          <a:xfrm>
            <a:off x="447040" y="1081116"/>
            <a:ext cx="6678431" cy="369332"/>
          </a:xfrm>
          <a:prstGeom prst="rect">
            <a:avLst/>
          </a:prstGeom>
          <a:noFill/>
        </p:spPr>
        <p:txBody>
          <a:bodyPr wrap="none" rtlCol="0">
            <a:spAutoFit/>
          </a:bodyPr>
          <a:lstStyle/>
          <a:p>
            <a:r>
              <a:rPr lang="en-US" altLang="zh-CN" dirty="0"/>
              <a:t>10 different citizens archetypes (American Time Use Survey, 2008)</a:t>
            </a:r>
            <a:endParaRPr lang="zh-CN" altLang="en-US" dirty="0"/>
          </a:p>
        </p:txBody>
      </p:sp>
      <p:pic>
        <p:nvPicPr>
          <p:cNvPr id="10" name="图片 9">
            <a:extLst>
              <a:ext uri="{FF2B5EF4-FFF2-40B4-BE49-F238E27FC236}">
                <a16:creationId xmlns:a16="http://schemas.microsoft.com/office/drawing/2014/main" id="{75A4B240-B974-4C02-9DEC-15B63B312E5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2127" y="3974459"/>
            <a:ext cx="6553200" cy="1484208"/>
          </a:xfrm>
          <a:prstGeom prst="rect">
            <a:avLst/>
          </a:prstGeom>
        </p:spPr>
      </p:pic>
      <p:sp>
        <p:nvSpPr>
          <p:cNvPr id="11" name="文本框 10">
            <a:extLst>
              <a:ext uri="{FF2B5EF4-FFF2-40B4-BE49-F238E27FC236}">
                <a16:creationId xmlns:a16="http://schemas.microsoft.com/office/drawing/2014/main" id="{0C7B9F12-641C-4F62-B2CC-E37FC2AA7179}"/>
              </a:ext>
            </a:extLst>
          </p:cNvPr>
          <p:cNvSpPr txBox="1"/>
          <p:nvPr/>
        </p:nvSpPr>
        <p:spPr>
          <a:xfrm rot="5400000">
            <a:off x="419532" y="5553548"/>
            <a:ext cx="654346" cy="261610"/>
          </a:xfrm>
          <a:prstGeom prst="rect">
            <a:avLst/>
          </a:prstGeom>
          <a:noFill/>
        </p:spPr>
        <p:txBody>
          <a:bodyPr wrap="none" rtlCol="0">
            <a:spAutoFit/>
          </a:bodyPr>
          <a:lstStyle/>
          <a:p>
            <a:r>
              <a:rPr lang="en-US" altLang="zh-CN" sz="1100" i="1" dirty="0"/>
              <a:t>Student</a:t>
            </a:r>
            <a:endParaRPr lang="zh-CN" altLang="en-US" sz="1100" i="1" dirty="0"/>
          </a:p>
        </p:txBody>
      </p:sp>
      <p:sp>
        <p:nvSpPr>
          <p:cNvPr id="12" name="文本框 11">
            <a:extLst>
              <a:ext uri="{FF2B5EF4-FFF2-40B4-BE49-F238E27FC236}">
                <a16:creationId xmlns:a16="http://schemas.microsoft.com/office/drawing/2014/main" id="{6102A1BB-4905-42BF-8C16-9D76F06DF1A0}"/>
              </a:ext>
            </a:extLst>
          </p:cNvPr>
          <p:cNvSpPr txBox="1"/>
          <p:nvPr/>
        </p:nvSpPr>
        <p:spPr>
          <a:xfrm rot="5400000">
            <a:off x="1106364" y="5521488"/>
            <a:ext cx="590226" cy="261610"/>
          </a:xfrm>
          <a:prstGeom prst="rect">
            <a:avLst/>
          </a:prstGeom>
          <a:noFill/>
        </p:spPr>
        <p:txBody>
          <a:bodyPr wrap="none" rtlCol="0">
            <a:spAutoFit/>
          </a:bodyPr>
          <a:lstStyle/>
          <a:p>
            <a:r>
              <a:rPr lang="en-US" altLang="zh-CN" sz="1100" i="1" dirty="0"/>
              <a:t>Gamer</a:t>
            </a:r>
            <a:endParaRPr lang="zh-CN" altLang="en-US" sz="1100" i="1" dirty="0"/>
          </a:p>
        </p:txBody>
      </p:sp>
      <p:sp>
        <p:nvSpPr>
          <p:cNvPr id="13" name="文本框 12">
            <a:extLst>
              <a:ext uri="{FF2B5EF4-FFF2-40B4-BE49-F238E27FC236}">
                <a16:creationId xmlns:a16="http://schemas.microsoft.com/office/drawing/2014/main" id="{1E515F79-15EF-428D-8F0F-73DF38B71792}"/>
              </a:ext>
            </a:extLst>
          </p:cNvPr>
          <p:cNvSpPr txBox="1"/>
          <p:nvPr/>
        </p:nvSpPr>
        <p:spPr>
          <a:xfrm rot="5400000">
            <a:off x="1469869" y="5795423"/>
            <a:ext cx="1128835" cy="261610"/>
          </a:xfrm>
          <a:prstGeom prst="rect">
            <a:avLst/>
          </a:prstGeom>
          <a:noFill/>
        </p:spPr>
        <p:txBody>
          <a:bodyPr wrap="none" rtlCol="0">
            <a:spAutoFit/>
          </a:bodyPr>
          <a:lstStyle/>
          <a:p>
            <a:r>
              <a:rPr lang="en-US" altLang="zh-CN" sz="1100" i="1" dirty="0"/>
              <a:t>Regular Worker</a:t>
            </a:r>
            <a:endParaRPr lang="zh-CN" altLang="en-US" sz="1100" i="1" dirty="0"/>
          </a:p>
        </p:txBody>
      </p:sp>
      <p:sp>
        <p:nvSpPr>
          <p:cNvPr id="14" name="文本框 13">
            <a:extLst>
              <a:ext uri="{FF2B5EF4-FFF2-40B4-BE49-F238E27FC236}">
                <a16:creationId xmlns:a16="http://schemas.microsoft.com/office/drawing/2014/main" id="{9B71020E-B82F-40CD-BE43-3000397199C5}"/>
              </a:ext>
            </a:extLst>
          </p:cNvPr>
          <p:cNvSpPr txBox="1"/>
          <p:nvPr/>
        </p:nvSpPr>
        <p:spPr>
          <a:xfrm rot="5400000">
            <a:off x="2292166" y="5604506"/>
            <a:ext cx="764953" cy="261610"/>
          </a:xfrm>
          <a:prstGeom prst="rect">
            <a:avLst/>
          </a:prstGeom>
          <a:noFill/>
        </p:spPr>
        <p:txBody>
          <a:bodyPr wrap="none" rtlCol="0">
            <a:spAutoFit/>
          </a:bodyPr>
          <a:lstStyle/>
          <a:p>
            <a:r>
              <a:rPr lang="en-US" altLang="zh-CN" sz="1100" i="1" dirty="0"/>
              <a:t>Part-time</a:t>
            </a:r>
            <a:endParaRPr lang="zh-CN" altLang="en-US" sz="1100" i="1" dirty="0"/>
          </a:p>
        </p:txBody>
      </p:sp>
      <p:sp>
        <p:nvSpPr>
          <p:cNvPr id="15" name="文本框 10">
            <a:extLst>
              <a:ext uri="{FF2B5EF4-FFF2-40B4-BE49-F238E27FC236}">
                <a16:creationId xmlns:a16="http://schemas.microsoft.com/office/drawing/2014/main" id="{0C7B9F12-641C-4F62-B2CC-E37FC2AA7179}"/>
              </a:ext>
            </a:extLst>
          </p:cNvPr>
          <p:cNvSpPr txBox="1"/>
          <p:nvPr/>
        </p:nvSpPr>
        <p:spPr>
          <a:xfrm rot="5400000">
            <a:off x="2920168" y="5613661"/>
            <a:ext cx="774571" cy="2616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i="1" dirty="0"/>
              <a:t>Volunteer</a:t>
            </a:r>
            <a:endParaRPr lang="zh-CN" altLang="en-US" sz="1100" i="1" dirty="0"/>
          </a:p>
        </p:txBody>
      </p:sp>
      <p:sp>
        <p:nvSpPr>
          <p:cNvPr id="16" name="文本框 10">
            <a:extLst>
              <a:ext uri="{FF2B5EF4-FFF2-40B4-BE49-F238E27FC236}">
                <a16:creationId xmlns:a16="http://schemas.microsoft.com/office/drawing/2014/main" id="{0C7B9F12-641C-4F62-B2CC-E37FC2AA7179}"/>
              </a:ext>
            </a:extLst>
          </p:cNvPr>
          <p:cNvSpPr txBox="1"/>
          <p:nvPr/>
        </p:nvSpPr>
        <p:spPr>
          <a:xfrm rot="5400000">
            <a:off x="3460806" y="5718544"/>
            <a:ext cx="958917" cy="2616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i="1" dirty="0"/>
              <a:t>Unemployed</a:t>
            </a:r>
          </a:p>
        </p:txBody>
      </p:sp>
      <p:sp>
        <p:nvSpPr>
          <p:cNvPr id="17" name="文本框 10">
            <a:extLst>
              <a:ext uri="{FF2B5EF4-FFF2-40B4-BE49-F238E27FC236}">
                <a16:creationId xmlns:a16="http://schemas.microsoft.com/office/drawing/2014/main" id="{0C7B9F12-641C-4F62-B2CC-E37FC2AA7179}"/>
              </a:ext>
            </a:extLst>
          </p:cNvPr>
          <p:cNvSpPr txBox="1"/>
          <p:nvPr/>
        </p:nvSpPr>
        <p:spPr>
          <a:xfrm rot="5400000">
            <a:off x="3822037" y="5967745"/>
            <a:ext cx="1473480" cy="2616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i="1" dirty="0"/>
              <a:t>Stay-at-home parent</a:t>
            </a:r>
            <a:endParaRPr lang="zh-CN" altLang="en-US" sz="1100" i="1" dirty="0"/>
          </a:p>
        </p:txBody>
      </p:sp>
      <p:sp>
        <p:nvSpPr>
          <p:cNvPr id="18" name="文本框 10">
            <a:extLst>
              <a:ext uri="{FF2B5EF4-FFF2-40B4-BE49-F238E27FC236}">
                <a16:creationId xmlns:a16="http://schemas.microsoft.com/office/drawing/2014/main" id="{0C7B9F12-641C-4F62-B2CC-E37FC2AA7179}"/>
              </a:ext>
            </a:extLst>
          </p:cNvPr>
          <p:cNvSpPr txBox="1"/>
          <p:nvPr/>
        </p:nvSpPr>
        <p:spPr>
          <a:xfrm rot="5400000">
            <a:off x="4749201" y="5695235"/>
            <a:ext cx="928459" cy="2616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i="1" dirty="0"/>
              <a:t>Homemaker</a:t>
            </a:r>
            <a:endParaRPr lang="zh-CN" altLang="en-US" sz="1100" i="1" dirty="0"/>
          </a:p>
        </p:txBody>
      </p:sp>
      <p:sp>
        <p:nvSpPr>
          <p:cNvPr id="19" name="文本框 10">
            <a:extLst>
              <a:ext uri="{FF2B5EF4-FFF2-40B4-BE49-F238E27FC236}">
                <a16:creationId xmlns:a16="http://schemas.microsoft.com/office/drawing/2014/main" id="{0C7B9F12-641C-4F62-B2CC-E37FC2AA7179}"/>
              </a:ext>
            </a:extLst>
          </p:cNvPr>
          <p:cNvSpPr txBox="1"/>
          <p:nvPr/>
        </p:nvSpPr>
        <p:spPr>
          <a:xfrm rot="5400000">
            <a:off x="5414873" y="5659595"/>
            <a:ext cx="862737" cy="2616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i="1" dirty="0"/>
              <a:t>Workaholic</a:t>
            </a:r>
            <a:endParaRPr lang="zh-CN" altLang="en-US" sz="1100" i="1" dirty="0"/>
          </a:p>
        </p:txBody>
      </p:sp>
      <p:sp>
        <p:nvSpPr>
          <p:cNvPr id="20" name="文本框 10">
            <a:extLst>
              <a:ext uri="{FF2B5EF4-FFF2-40B4-BE49-F238E27FC236}">
                <a16:creationId xmlns:a16="http://schemas.microsoft.com/office/drawing/2014/main" id="{0C7B9F12-641C-4F62-B2CC-E37FC2AA7179}"/>
              </a:ext>
            </a:extLst>
          </p:cNvPr>
          <p:cNvSpPr txBox="1"/>
          <p:nvPr/>
        </p:nvSpPr>
        <p:spPr>
          <a:xfrm rot="5400000">
            <a:off x="6156016" y="5535114"/>
            <a:ext cx="617477" cy="2616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i="1" dirty="0"/>
              <a:t>Retired</a:t>
            </a:r>
          </a:p>
        </p:txBody>
      </p:sp>
      <p:sp>
        <p:nvSpPr>
          <p:cNvPr id="21" name="文本框 20">
            <a:extLst>
              <a:ext uri="{FF2B5EF4-FFF2-40B4-BE49-F238E27FC236}">
                <a16:creationId xmlns:a16="http://schemas.microsoft.com/office/drawing/2014/main" id="{3F11BB9D-CA79-41F3-9B73-DC814C348498}"/>
              </a:ext>
            </a:extLst>
          </p:cNvPr>
          <p:cNvSpPr txBox="1"/>
          <p:nvPr/>
        </p:nvSpPr>
        <p:spPr>
          <a:xfrm>
            <a:off x="447040" y="1542211"/>
            <a:ext cx="2231701" cy="1077218"/>
          </a:xfrm>
          <a:prstGeom prst="rect">
            <a:avLst/>
          </a:prstGeom>
          <a:noFill/>
        </p:spPr>
        <p:txBody>
          <a:bodyPr wrap="none" rtlCol="0">
            <a:spAutoFit/>
          </a:bodyPr>
          <a:lstStyle/>
          <a:p>
            <a:pPr marL="285750" indent="-285750">
              <a:buFontTx/>
              <a:buChar char="-"/>
            </a:pPr>
            <a:r>
              <a:rPr lang="en-US" altLang="zh-CN" sz="1600" dirty="0"/>
              <a:t>User ID</a:t>
            </a:r>
          </a:p>
          <a:p>
            <a:pPr marL="285750" indent="-285750">
              <a:buFontTx/>
              <a:buChar char="-"/>
            </a:pPr>
            <a:r>
              <a:rPr lang="en-US" altLang="zh-CN" sz="1600" dirty="0"/>
              <a:t>Start time of activity</a:t>
            </a:r>
          </a:p>
          <a:p>
            <a:pPr marL="285750" indent="-285750">
              <a:buFontTx/>
              <a:buChar char="-"/>
            </a:pPr>
            <a:r>
              <a:rPr lang="en-US" altLang="zh-CN" sz="1600" dirty="0"/>
              <a:t>End time of activity</a:t>
            </a:r>
          </a:p>
          <a:p>
            <a:pPr marL="285750" indent="-285750">
              <a:buFontTx/>
              <a:buChar char="-"/>
            </a:pPr>
            <a:r>
              <a:rPr lang="en-US" altLang="zh-CN" sz="1600" dirty="0"/>
              <a:t>Duration of activity</a:t>
            </a:r>
          </a:p>
        </p:txBody>
      </p:sp>
      <p:cxnSp>
        <p:nvCxnSpPr>
          <p:cNvPr id="23" name="直接箭头连接符 22">
            <a:extLst>
              <a:ext uri="{FF2B5EF4-FFF2-40B4-BE49-F238E27FC236}">
                <a16:creationId xmlns:a16="http://schemas.microsoft.com/office/drawing/2014/main" id="{FE93D452-3A22-4D93-9DE0-B6C6CD484489}"/>
              </a:ext>
            </a:extLst>
          </p:cNvPr>
          <p:cNvCxnSpPr>
            <a:cxnSpLocks/>
          </p:cNvCxnSpPr>
          <p:nvPr/>
        </p:nvCxnSpPr>
        <p:spPr>
          <a:xfrm>
            <a:off x="1530102" y="2698811"/>
            <a:ext cx="0" cy="2668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198E93B-7651-4060-B07E-05905E1F19FF}"/>
              </a:ext>
            </a:extLst>
          </p:cNvPr>
          <p:cNvSpPr txBox="1"/>
          <p:nvPr/>
        </p:nvSpPr>
        <p:spPr>
          <a:xfrm>
            <a:off x="615900" y="3053044"/>
            <a:ext cx="1871025" cy="338554"/>
          </a:xfrm>
          <a:prstGeom prst="rect">
            <a:avLst/>
          </a:prstGeom>
          <a:noFill/>
        </p:spPr>
        <p:txBody>
          <a:bodyPr wrap="none" rtlCol="0">
            <a:spAutoFit/>
          </a:bodyPr>
          <a:lstStyle/>
          <a:p>
            <a:r>
              <a:rPr lang="en-US" altLang="zh-CN" sz="1600" dirty="0"/>
              <a:t>K-means clustering</a:t>
            </a:r>
          </a:p>
        </p:txBody>
      </p:sp>
      <p:cxnSp>
        <p:nvCxnSpPr>
          <p:cNvPr id="31" name="直接箭头连接符 30">
            <a:extLst>
              <a:ext uri="{FF2B5EF4-FFF2-40B4-BE49-F238E27FC236}">
                <a16:creationId xmlns:a16="http://schemas.microsoft.com/office/drawing/2014/main" id="{D0638EC5-7F87-47E5-BFDF-3B0DE7D2D53F}"/>
              </a:ext>
            </a:extLst>
          </p:cNvPr>
          <p:cNvCxnSpPr>
            <a:cxnSpLocks/>
          </p:cNvCxnSpPr>
          <p:nvPr/>
        </p:nvCxnSpPr>
        <p:spPr>
          <a:xfrm>
            <a:off x="1530102" y="3508158"/>
            <a:ext cx="0" cy="2668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527AC00-CCFC-4B05-8C46-69335F4617DE}"/>
              </a:ext>
            </a:extLst>
          </p:cNvPr>
          <p:cNvCxnSpPr>
            <a:cxnSpLocks/>
          </p:cNvCxnSpPr>
          <p:nvPr/>
        </p:nvCxnSpPr>
        <p:spPr>
          <a:xfrm>
            <a:off x="7294147" y="5231445"/>
            <a:ext cx="3383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5B62D65C-2A95-4085-A73C-7CFAB7EB9F80}"/>
              </a:ext>
            </a:extLst>
          </p:cNvPr>
          <p:cNvSpPr/>
          <p:nvPr/>
        </p:nvSpPr>
        <p:spPr>
          <a:xfrm>
            <a:off x="8274122" y="6315851"/>
            <a:ext cx="878889" cy="200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A44C2FF9-B11B-4EE0-A888-4FB80C4C769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091276" y="3775005"/>
            <a:ext cx="3568147" cy="2987786"/>
          </a:xfrm>
          <a:prstGeom prst="rect">
            <a:avLst/>
          </a:prstGeom>
        </p:spPr>
      </p:pic>
    </p:spTree>
    <p:extLst>
      <p:ext uri="{BB962C8B-B14F-4D97-AF65-F5344CB8AC3E}">
        <p14:creationId xmlns:p14="http://schemas.microsoft.com/office/powerpoint/2010/main" val="305302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3599718C-6933-44D2-8FCE-1692067C429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11685" y="4815964"/>
            <a:ext cx="4089872" cy="1516295"/>
          </a:xfrm>
          <a:prstGeom prst="rect">
            <a:avLst/>
          </a:prstGeom>
        </p:spPr>
      </p:pic>
      <p:sp>
        <p:nvSpPr>
          <p:cNvPr id="6" name="文本框 5">
            <a:extLst>
              <a:ext uri="{FF2B5EF4-FFF2-40B4-BE49-F238E27FC236}">
                <a16:creationId xmlns:a16="http://schemas.microsoft.com/office/drawing/2014/main" id="{2E2879BB-043C-4F6A-A581-F1BFADD2A53C}"/>
              </a:ext>
            </a:extLst>
          </p:cNvPr>
          <p:cNvSpPr txBox="1"/>
          <p:nvPr/>
        </p:nvSpPr>
        <p:spPr>
          <a:xfrm>
            <a:off x="447040" y="426720"/>
            <a:ext cx="2012089" cy="400110"/>
          </a:xfrm>
          <a:prstGeom prst="rect">
            <a:avLst/>
          </a:prstGeom>
          <a:noFill/>
        </p:spPr>
        <p:txBody>
          <a:bodyPr wrap="none" rtlCol="0">
            <a:spAutoFit/>
          </a:bodyPr>
          <a:lstStyle/>
          <a:p>
            <a:r>
              <a:rPr lang="en-US" altLang="zh-CN" b="1" dirty="0"/>
              <a:t>3. </a:t>
            </a:r>
            <a:r>
              <a:rPr lang="en-US" altLang="zh-CN" sz="2000" b="1" dirty="0"/>
              <a:t>Where</a:t>
            </a:r>
            <a:r>
              <a:rPr lang="en-US" altLang="zh-CN" b="1" dirty="0"/>
              <a:t> to live?</a:t>
            </a:r>
            <a:endParaRPr lang="zh-CN" altLang="en-US" b="1" dirty="0"/>
          </a:p>
        </p:txBody>
      </p:sp>
      <p:pic>
        <p:nvPicPr>
          <p:cNvPr id="7" name="图片 6">
            <a:extLst>
              <a:ext uri="{FF2B5EF4-FFF2-40B4-BE49-F238E27FC236}">
                <a16:creationId xmlns:a16="http://schemas.microsoft.com/office/drawing/2014/main" id="{2DBF5807-B493-4C7C-8002-F3E676DE4E2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36946" y="3209109"/>
            <a:ext cx="1663302" cy="885306"/>
          </a:xfrm>
          <a:prstGeom prst="rect">
            <a:avLst/>
          </a:prstGeom>
        </p:spPr>
      </p:pic>
      <p:pic>
        <p:nvPicPr>
          <p:cNvPr id="11" name="图片 10">
            <a:extLst>
              <a:ext uri="{FF2B5EF4-FFF2-40B4-BE49-F238E27FC236}">
                <a16:creationId xmlns:a16="http://schemas.microsoft.com/office/drawing/2014/main" id="{02A19C9D-8206-436F-8AA4-E94C53FD17A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697713" y="826830"/>
            <a:ext cx="3047247" cy="5769894"/>
          </a:xfrm>
          <a:prstGeom prst="rect">
            <a:avLst/>
          </a:prstGeom>
        </p:spPr>
      </p:pic>
      <p:sp>
        <p:nvSpPr>
          <p:cNvPr id="14" name="文本框 13">
            <a:extLst>
              <a:ext uri="{FF2B5EF4-FFF2-40B4-BE49-F238E27FC236}">
                <a16:creationId xmlns:a16="http://schemas.microsoft.com/office/drawing/2014/main" id="{815C251A-5DA3-4017-A103-F7996ED1213E}"/>
              </a:ext>
            </a:extLst>
          </p:cNvPr>
          <p:cNvSpPr txBox="1"/>
          <p:nvPr/>
        </p:nvSpPr>
        <p:spPr>
          <a:xfrm>
            <a:off x="447040" y="1080286"/>
            <a:ext cx="6955448" cy="646331"/>
          </a:xfrm>
          <a:prstGeom prst="rect">
            <a:avLst/>
          </a:prstGeom>
          <a:noFill/>
        </p:spPr>
        <p:txBody>
          <a:bodyPr wrap="square" rtlCol="0">
            <a:spAutoFit/>
          </a:bodyPr>
          <a:lstStyle/>
          <a:p>
            <a:r>
              <a:rPr lang="en-US" altLang="zh-CN" b="1" dirty="0"/>
              <a:t>Pod</a:t>
            </a:r>
            <a:r>
              <a:rPr lang="en-US" altLang="zh-CN" dirty="0"/>
              <a:t> is the smallest building unit in Sky City. These functional spaces cater to the basic activities of the citizens.</a:t>
            </a:r>
            <a:endParaRPr lang="zh-CN" altLang="en-US" dirty="0"/>
          </a:p>
        </p:txBody>
      </p:sp>
      <p:pic>
        <p:nvPicPr>
          <p:cNvPr id="17" name="图片 16">
            <a:extLst>
              <a:ext uri="{FF2B5EF4-FFF2-40B4-BE49-F238E27FC236}">
                <a16:creationId xmlns:a16="http://schemas.microsoft.com/office/drawing/2014/main" id="{281EC272-5024-46B9-9F99-8C09108BEAA8}"/>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553472" y="2919401"/>
            <a:ext cx="4296170" cy="1464721"/>
          </a:xfrm>
          <a:prstGeom prst="rect">
            <a:avLst/>
          </a:prstGeom>
        </p:spPr>
      </p:pic>
      <p:sp>
        <p:nvSpPr>
          <p:cNvPr id="22" name="文本框 21">
            <a:extLst>
              <a:ext uri="{FF2B5EF4-FFF2-40B4-BE49-F238E27FC236}">
                <a16:creationId xmlns:a16="http://schemas.microsoft.com/office/drawing/2014/main" id="{4672B450-69FA-44EB-A56B-0005950D173F}"/>
              </a:ext>
            </a:extLst>
          </p:cNvPr>
          <p:cNvSpPr txBox="1"/>
          <p:nvPr/>
        </p:nvSpPr>
        <p:spPr>
          <a:xfrm>
            <a:off x="447041" y="1878838"/>
            <a:ext cx="6955447" cy="646331"/>
          </a:xfrm>
          <a:prstGeom prst="rect">
            <a:avLst/>
          </a:prstGeom>
          <a:noFill/>
        </p:spPr>
        <p:txBody>
          <a:bodyPr wrap="square" rtlCol="0">
            <a:spAutoFit/>
          </a:bodyPr>
          <a:lstStyle/>
          <a:p>
            <a:r>
              <a:rPr lang="en-US" altLang="zh-CN" dirty="0"/>
              <a:t>The location, design, and aggregation of pods and objects will controlled by some </a:t>
            </a:r>
            <a:r>
              <a:rPr lang="en-US" altLang="zh-CN" b="1" dirty="0"/>
              <a:t>parameters</a:t>
            </a:r>
            <a:r>
              <a:rPr lang="en-US" altLang="zh-CN" dirty="0"/>
              <a:t>, like activity, sunlight, privacy, noise.</a:t>
            </a:r>
            <a:endParaRPr lang="zh-CN" altLang="en-US" dirty="0"/>
          </a:p>
        </p:txBody>
      </p:sp>
      <p:sp>
        <p:nvSpPr>
          <p:cNvPr id="2" name="文本框 1">
            <a:extLst>
              <a:ext uri="{FF2B5EF4-FFF2-40B4-BE49-F238E27FC236}">
                <a16:creationId xmlns:a16="http://schemas.microsoft.com/office/drawing/2014/main" id="{7E2093B7-18CE-4AEA-8CE8-00833259A1FD}"/>
              </a:ext>
            </a:extLst>
          </p:cNvPr>
          <p:cNvSpPr txBox="1"/>
          <p:nvPr/>
        </p:nvSpPr>
        <p:spPr>
          <a:xfrm>
            <a:off x="1141201" y="4147412"/>
            <a:ext cx="609462" cy="307777"/>
          </a:xfrm>
          <a:prstGeom prst="rect">
            <a:avLst/>
          </a:prstGeom>
          <a:noFill/>
        </p:spPr>
        <p:txBody>
          <a:bodyPr wrap="none" rtlCol="0">
            <a:spAutoFit/>
          </a:bodyPr>
          <a:lstStyle/>
          <a:p>
            <a:r>
              <a:rPr lang="en-US" altLang="zh-CN" sz="1400" dirty="0"/>
              <a:t>Voxel</a:t>
            </a:r>
            <a:endParaRPr lang="zh-CN" altLang="en-US" sz="1400" dirty="0"/>
          </a:p>
        </p:txBody>
      </p:sp>
    </p:spTree>
    <p:extLst>
      <p:ext uri="{BB962C8B-B14F-4D97-AF65-F5344CB8AC3E}">
        <p14:creationId xmlns:p14="http://schemas.microsoft.com/office/powerpoint/2010/main" val="545184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E2879BB-043C-4F6A-A581-F1BFADD2A53C}"/>
              </a:ext>
            </a:extLst>
          </p:cNvPr>
          <p:cNvSpPr txBox="1"/>
          <p:nvPr/>
        </p:nvSpPr>
        <p:spPr>
          <a:xfrm>
            <a:off x="447040" y="426720"/>
            <a:ext cx="2012089" cy="400110"/>
          </a:xfrm>
          <a:prstGeom prst="rect">
            <a:avLst/>
          </a:prstGeom>
          <a:noFill/>
        </p:spPr>
        <p:txBody>
          <a:bodyPr wrap="none" rtlCol="0">
            <a:spAutoFit/>
          </a:bodyPr>
          <a:lstStyle/>
          <a:p>
            <a:r>
              <a:rPr lang="en-US" altLang="zh-CN" b="1" dirty="0"/>
              <a:t>3. </a:t>
            </a:r>
            <a:r>
              <a:rPr lang="en-US" altLang="zh-CN" sz="2000" b="1" dirty="0"/>
              <a:t>Where</a:t>
            </a:r>
            <a:r>
              <a:rPr lang="en-US" altLang="zh-CN" b="1" dirty="0"/>
              <a:t> to live?</a:t>
            </a:r>
            <a:endParaRPr lang="zh-CN" altLang="en-US" b="1" dirty="0"/>
          </a:p>
        </p:txBody>
      </p:sp>
      <p:sp>
        <p:nvSpPr>
          <p:cNvPr id="14" name="文本框 13">
            <a:extLst>
              <a:ext uri="{FF2B5EF4-FFF2-40B4-BE49-F238E27FC236}">
                <a16:creationId xmlns:a16="http://schemas.microsoft.com/office/drawing/2014/main" id="{815C251A-5DA3-4017-A103-F7996ED1213E}"/>
              </a:ext>
            </a:extLst>
          </p:cNvPr>
          <p:cNvSpPr txBox="1"/>
          <p:nvPr/>
        </p:nvSpPr>
        <p:spPr>
          <a:xfrm>
            <a:off x="447040" y="1080286"/>
            <a:ext cx="6955448" cy="1712135"/>
          </a:xfrm>
          <a:prstGeom prst="rect">
            <a:avLst/>
          </a:prstGeom>
          <a:noFill/>
        </p:spPr>
        <p:txBody>
          <a:bodyPr wrap="square" rtlCol="0">
            <a:spAutoFit/>
          </a:bodyPr>
          <a:lstStyle/>
          <a:p>
            <a:pPr>
              <a:lnSpc>
                <a:spcPct val="150000"/>
              </a:lnSpc>
            </a:pPr>
            <a:r>
              <a:rPr lang="en-US" altLang="zh-CN" dirty="0"/>
              <a:t>Three ways to control aggregations:</a:t>
            </a:r>
          </a:p>
          <a:p>
            <a:pPr marL="285750" indent="-285750">
              <a:lnSpc>
                <a:spcPct val="150000"/>
              </a:lnSpc>
              <a:buFontTx/>
              <a:buChar char="-"/>
            </a:pPr>
            <a:r>
              <a:rPr lang="en-US" altLang="zh-CN" dirty="0"/>
              <a:t>Connection Rules</a:t>
            </a:r>
          </a:p>
          <a:p>
            <a:pPr marL="285750" indent="-285750">
              <a:lnSpc>
                <a:spcPct val="150000"/>
              </a:lnSpc>
              <a:buFontTx/>
              <a:buChar char="-"/>
            </a:pPr>
            <a:r>
              <a:rPr lang="en-US" altLang="zh-CN" dirty="0"/>
              <a:t>Cluster Rules</a:t>
            </a:r>
          </a:p>
          <a:p>
            <a:pPr marL="285750" indent="-285750">
              <a:lnSpc>
                <a:spcPct val="150000"/>
              </a:lnSpc>
              <a:buFontTx/>
              <a:buChar char="-"/>
            </a:pPr>
            <a:r>
              <a:rPr lang="en-US" altLang="zh-CN" dirty="0"/>
              <a:t>Conditional Rules</a:t>
            </a:r>
            <a:endParaRPr lang="zh-CN" altLang="en-US" dirty="0"/>
          </a:p>
        </p:txBody>
      </p:sp>
      <p:pic>
        <p:nvPicPr>
          <p:cNvPr id="3" name="图片 2">
            <a:extLst>
              <a:ext uri="{FF2B5EF4-FFF2-40B4-BE49-F238E27FC236}">
                <a16:creationId xmlns:a16="http://schemas.microsoft.com/office/drawing/2014/main" id="{8D72368C-2A6A-477B-AB79-D7D1134095F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084899" y="1033108"/>
            <a:ext cx="5122155" cy="1282987"/>
          </a:xfrm>
          <a:prstGeom prst="rect">
            <a:avLst/>
          </a:prstGeom>
        </p:spPr>
      </p:pic>
      <p:pic>
        <p:nvPicPr>
          <p:cNvPr id="5" name="图片 4">
            <a:extLst>
              <a:ext uri="{FF2B5EF4-FFF2-40B4-BE49-F238E27FC236}">
                <a16:creationId xmlns:a16="http://schemas.microsoft.com/office/drawing/2014/main" id="{2339AFC0-98C8-49F7-A19A-30602ED7F87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39896" y="1080286"/>
            <a:ext cx="1205064" cy="1210064"/>
          </a:xfrm>
          <a:prstGeom prst="rect">
            <a:avLst/>
          </a:prstGeom>
        </p:spPr>
      </p:pic>
      <p:pic>
        <p:nvPicPr>
          <p:cNvPr id="9" name="图片 8">
            <a:extLst>
              <a:ext uri="{FF2B5EF4-FFF2-40B4-BE49-F238E27FC236}">
                <a16:creationId xmlns:a16="http://schemas.microsoft.com/office/drawing/2014/main" id="{CA7645A0-C12E-4BD1-9FD8-47AF9F272FB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44017" y="3429000"/>
            <a:ext cx="3762209" cy="2501521"/>
          </a:xfrm>
          <a:prstGeom prst="rect">
            <a:avLst/>
          </a:prstGeom>
        </p:spPr>
      </p:pic>
      <p:sp>
        <p:nvSpPr>
          <p:cNvPr id="23" name="矩形 22">
            <a:extLst>
              <a:ext uri="{FF2B5EF4-FFF2-40B4-BE49-F238E27FC236}">
                <a16:creationId xmlns:a16="http://schemas.microsoft.com/office/drawing/2014/main" id="{4DE4AD29-6F02-4CBF-9D40-136F1C8AF19C}"/>
              </a:ext>
            </a:extLst>
          </p:cNvPr>
          <p:cNvSpPr/>
          <p:nvPr/>
        </p:nvSpPr>
        <p:spPr>
          <a:xfrm>
            <a:off x="4606226" y="2987582"/>
            <a:ext cx="478673" cy="21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3762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9CFF408-DD00-4E89-A450-B3F47712CF6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6414" y="3429000"/>
            <a:ext cx="2210372" cy="1392185"/>
          </a:xfrm>
          <a:prstGeom prst="rect">
            <a:avLst/>
          </a:prstGeom>
        </p:spPr>
      </p:pic>
      <p:sp>
        <p:nvSpPr>
          <p:cNvPr id="6" name="文本框 5">
            <a:extLst>
              <a:ext uri="{FF2B5EF4-FFF2-40B4-BE49-F238E27FC236}">
                <a16:creationId xmlns:a16="http://schemas.microsoft.com/office/drawing/2014/main" id="{2E2879BB-043C-4F6A-A581-F1BFADD2A53C}"/>
              </a:ext>
            </a:extLst>
          </p:cNvPr>
          <p:cNvSpPr txBox="1"/>
          <p:nvPr/>
        </p:nvSpPr>
        <p:spPr>
          <a:xfrm>
            <a:off x="447040" y="426720"/>
            <a:ext cx="2012089" cy="400110"/>
          </a:xfrm>
          <a:prstGeom prst="rect">
            <a:avLst/>
          </a:prstGeom>
          <a:noFill/>
        </p:spPr>
        <p:txBody>
          <a:bodyPr wrap="none" rtlCol="0">
            <a:spAutoFit/>
          </a:bodyPr>
          <a:lstStyle/>
          <a:p>
            <a:r>
              <a:rPr lang="en-US" altLang="zh-CN" b="1" dirty="0"/>
              <a:t>3. </a:t>
            </a:r>
            <a:r>
              <a:rPr lang="en-US" altLang="zh-CN" sz="2000" b="1" dirty="0"/>
              <a:t>Where</a:t>
            </a:r>
            <a:r>
              <a:rPr lang="en-US" altLang="zh-CN" b="1" dirty="0"/>
              <a:t> to live?</a:t>
            </a:r>
            <a:endParaRPr lang="zh-CN" altLang="en-US" b="1" dirty="0"/>
          </a:p>
        </p:txBody>
      </p:sp>
      <p:pic>
        <p:nvPicPr>
          <p:cNvPr id="12" name="图片 11">
            <a:extLst>
              <a:ext uri="{FF2B5EF4-FFF2-40B4-BE49-F238E27FC236}">
                <a16:creationId xmlns:a16="http://schemas.microsoft.com/office/drawing/2014/main" id="{A1074167-865D-4754-80D0-FCB1B54AB88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03843" y="1061021"/>
            <a:ext cx="3474796" cy="1692466"/>
          </a:xfrm>
          <a:prstGeom prst="rect">
            <a:avLst/>
          </a:prstGeom>
        </p:spPr>
      </p:pic>
      <p:pic>
        <p:nvPicPr>
          <p:cNvPr id="15" name="图片 14">
            <a:extLst>
              <a:ext uri="{FF2B5EF4-FFF2-40B4-BE49-F238E27FC236}">
                <a16:creationId xmlns:a16="http://schemas.microsoft.com/office/drawing/2014/main" id="{462C384D-1063-4022-9A6F-E75110E8AA0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179707" y="3914992"/>
            <a:ext cx="3790796" cy="2742559"/>
          </a:xfrm>
          <a:prstGeom prst="rect">
            <a:avLst/>
          </a:prstGeom>
        </p:spPr>
      </p:pic>
      <p:pic>
        <p:nvPicPr>
          <p:cNvPr id="20" name="图片 19">
            <a:extLst>
              <a:ext uri="{FF2B5EF4-FFF2-40B4-BE49-F238E27FC236}">
                <a16:creationId xmlns:a16="http://schemas.microsoft.com/office/drawing/2014/main" id="{0D354F92-355C-4928-A35F-A1878E14031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503843" y="3449905"/>
            <a:ext cx="3184314" cy="2742559"/>
          </a:xfrm>
          <a:prstGeom prst="rect">
            <a:avLst/>
          </a:prstGeom>
        </p:spPr>
      </p:pic>
      <p:sp>
        <p:nvSpPr>
          <p:cNvPr id="23" name="矩形 22">
            <a:extLst>
              <a:ext uri="{FF2B5EF4-FFF2-40B4-BE49-F238E27FC236}">
                <a16:creationId xmlns:a16="http://schemas.microsoft.com/office/drawing/2014/main" id="{4DE4AD29-6F02-4CBF-9D40-136F1C8AF19C}"/>
              </a:ext>
            </a:extLst>
          </p:cNvPr>
          <p:cNvSpPr/>
          <p:nvPr/>
        </p:nvSpPr>
        <p:spPr>
          <a:xfrm>
            <a:off x="0" y="2836661"/>
            <a:ext cx="478673" cy="21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843D0A3-93D0-400B-A140-1C504F8A0A8F}"/>
              </a:ext>
            </a:extLst>
          </p:cNvPr>
          <p:cNvSpPr/>
          <p:nvPr/>
        </p:nvSpPr>
        <p:spPr>
          <a:xfrm>
            <a:off x="4267236" y="2753487"/>
            <a:ext cx="876855" cy="21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3C84E80E-A03A-4697-A215-2DE07D8888B3}"/>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179707" y="826830"/>
            <a:ext cx="3777487" cy="2742559"/>
          </a:xfrm>
          <a:prstGeom prst="rect">
            <a:avLst/>
          </a:prstGeom>
        </p:spPr>
      </p:pic>
      <p:pic>
        <p:nvPicPr>
          <p:cNvPr id="8" name="图片 7">
            <a:extLst>
              <a:ext uri="{FF2B5EF4-FFF2-40B4-BE49-F238E27FC236}">
                <a16:creationId xmlns:a16="http://schemas.microsoft.com/office/drawing/2014/main" id="{B9E5484E-E602-4514-8547-33C20F923329}"/>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55377" y="1189152"/>
            <a:ext cx="3648105" cy="2017913"/>
          </a:xfrm>
          <a:prstGeom prst="rect">
            <a:avLst/>
          </a:prstGeom>
        </p:spPr>
      </p:pic>
      <p:pic>
        <p:nvPicPr>
          <p:cNvPr id="11" name="图片 10">
            <a:extLst>
              <a:ext uri="{FF2B5EF4-FFF2-40B4-BE49-F238E27FC236}">
                <a16:creationId xmlns:a16="http://schemas.microsoft.com/office/drawing/2014/main" id="{A69D45DC-141C-4322-AF98-236A7DA6C9AF}"/>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61405" y="4821185"/>
            <a:ext cx="1840768" cy="1987497"/>
          </a:xfrm>
          <a:prstGeom prst="rect">
            <a:avLst/>
          </a:prstGeom>
        </p:spPr>
      </p:pic>
      <p:sp>
        <p:nvSpPr>
          <p:cNvPr id="17" name="矩形 16">
            <a:extLst>
              <a:ext uri="{FF2B5EF4-FFF2-40B4-BE49-F238E27FC236}">
                <a16:creationId xmlns:a16="http://schemas.microsoft.com/office/drawing/2014/main" id="{04E57721-9267-4A1C-BE58-C493F2D9B6BF}"/>
              </a:ext>
            </a:extLst>
          </p:cNvPr>
          <p:cNvSpPr/>
          <p:nvPr/>
        </p:nvSpPr>
        <p:spPr>
          <a:xfrm>
            <a:off x="1061405" y="4722920"/>
            <a:ext cx="2025570" cy="17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8D7D9EB-6B8D-4D7D-9E71-60FA96DDC076}"/>
              </a:ext>
            </a:extLst>
          </p:cNvPr>
          <p:cNvSpPr/>
          <p:nvPr/>
        </p:nvSpPr>
        <p:spPr>
          <a:xfrm>
            <a:off x="1061405" y="4821185"/>
            <a:ext cx="465022" cy="17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5E8084A-011E-4A1A-AA5E-EC52B5C38B4A}"/>
              </a:ext>
            </a:extLst>
          </p:cNvPr>
          <p:cNvSpPr/>
          <p:nvPr/>
        </p:nvSpPr>
        <p:spPr>
          <a:xfrm>
            <a:off x="828894" y="3447359"/>
            <a:ext cx="465022" cy="17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E95FF79-FC71-47E2-8B75-F1B476F43BB1}"/>
              </a:ext>
            </a:extLst>
          </p:cNvPr>
          <p:cNvSpPr/>
          <p:nvPr/>
        </p:nvSpPr>
        <p:spPr>
          <a:xfrm>
            <a:off x="1935151" y="3429000"/>
            <a:ext cx="465022" cy="17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9671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hlinkClick r:id="rId3"/>
            <a:extLst>
              <a:ext uri="{FF2B5EF4-FFF2-40B4-BE49-F238E27FC236}">
                <a16:creationId xmlns:a16="http://schemas.microsoft.com/office/drawing/2014/main" id="{EE26B90E-68C9-4525-892B-37B20021F80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529013" y="0"/>
            <a:ext cx="51323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1F215AF-0870-484A-B500-85BA19BA383F}"/>
              </a:ext>
            </a:extLst>
          </p:cNvPr>
          <p:cNvSpPr txBox="1"/>
          <p:nvPr/>
        </p:nvSpPr>
        <p:spPr>
          <a:xfrm>
            <a:off x="8964386" y="6488668"/>
            <a:ext cx="1494064" cy="369332"/>
          </a:xfrm>
          <a:prstGeom prst="rect">
            <a:avLst/>
          </a:prstGeom>
          <a:noFill/>
        </p:spPr>
        <p:txBody>
          <a:bodyPr wrap="square">
            <a:spAutoFit/>
          </a:bodyPr>
          <a:lstStyle/>
          <a:p>
            <a:r>
              <a:rPr lang="en-US" altLang="zh-CN" b="0" i="0" dirty="0">
                <a:solidFill>
                  <a:srgbClr val="333333"/>
                </a:solidFill>
                <a:effectLst/>
                <a:latin typeface="Tahoma" panose="020B0604030504040204" pitchFamily="34" charset="0"/>
              </a:rPr>
              <a:t>1745</a:t>
            </a:r>
            <a:endParaRPr lang="zh-CN" altLang="en-US" dirty="0"/>
          </a:p>
        </p:txBody>
      </p:sp>
    </p:spTree>
    <p:extLst>
      <p:ext uri="{BB962C8B-B14F-4D97-AF65-F5344CB8AC3E}">
        <p14:creationId xmlns:p14="http://schemas.microsoft.com/office/powerpoint/2010/main" val="1269040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E2879BB-043C-4F6A-A581-F1BFADD2A53C}"/>
              </a:ext>
            </a:extLst>
          </p:cNvPr>
          <p:cNvSpPr txBox="1"/>
          <p:nvPr/>
        </p:nvSpPr>
        <p:spPr>
          <a:xfrm>
            <a:off x="447040" y="426720"/>
            <a:ext cx="1390124" cy="369332"/>
          </a:xfrm>
          <a:prstGeom prst="rect">
            <a:avLst/>
          </a:prstGeom>
          <a:noFill/>
        </p:spPr>
        <p:txBody>
          <a:bodyPr wrap="none" rtlCol="0">
            <a:spAutoFit/>
          </a:bodyPr>
          <a:lstStyle/>
          <a:p>
            <a:r>
              <a:rPr lang="en-US" altLang="zh-CN" b="1" dirty="0"/>
              <a:t>4. </a:t>
            </a:r>
            <a:r>
              <a:rPr lang="en-US" altLang="zh-CN" sz="1800" b="1" dirty="0"/>
              <a:t>Flow</a:t>
            </a:r>
            <a:r>
              <a:rPr lang="en-US" altLang="zh-CN" b="1" dirty="0"/>
              <a:t> </a:t>
            </a:r>
            <a:r>
              <a:rPr lang="en-US" altLang="zh-CN" sz="1800" b="1" dirty="0"/>
              <a:t>rule</a:t>
            </a:r>
            <a:endParaRPr lang="zh-CN" altLang="en-US" b="1" dirty="0"/>
          </a:p>
        </p:txBody>
      </p:sp>
      <p:sp>
        <p:nvSpPr>
          <p:cNvPr id="14" name="文本框 13">
            <a:extLst>
              <a:ext uri="{FF2B5EF4-FFF2-40B4-BE49-F238E27FC236}">
                <a16:creationId xmlns:a16="http://schemas.microsoft.com/office/drawing/2014/main" id="{815C251A-5DA3-4017-A103-F7996ED1213E}"/>
              </a:ext>
            </a:extLst>
          </p:cNvPr>
          <p:cNvSpPr txBox="1"/>
          <p:nvPr/>
        </p:nvSpPr>
        <p:spPr>
          <a:xfrm>
            <a:off x="447040" y="1080286"/>
            <a:ext cx="2626971" cy="1712135"/>
          </a:xfrm>
          <a:prstGeom prst="rect">
            <a:avLst/>
          </a:prstGeom>
          <a:noFill/>
        </p:spPr>
        <p:txBody>
          <a:bodyPr wrap="square" rtlCol="0">
            <a:spAutoFit/>
          </a:bodyPr>
          <a:lstStyle/>
          <a:p>
            <a:pPr>
              <a:lnSpc>
                <a:spcPct val="150000"/>
              </a:lnSpc>
            </a:pPr>
            <a:r>
              <a:rPr lang="en-US" altLang="zh-CN" dirty="0"/>
              <a:t>Main categories of flows: </a:t>
            </a:r>
          </a:p>
          <a:p>
            <a:pPr marL="285750" indent="-285750">
              <a:lnSpc>
                <a:spcPct val="150000"/>
              </a:lnSpc>
              <a:buFontTx/>
              <a:buChar char="-"/>
            </a:pPr>
            <a:r>
              <a:rPr lang="en-US" altLang="zh-CN" dirty="0"/>
              <a:t>Object flows</a:t>
            </a:r>
          </a:p>
          <a:p>
            <a:pPr marL="285750" indent="-285750">
              <a:lnSpc>
                <a:spcPct val="150000"/>
              </a:lnSpc>
              <a:buFontTx/>
              <a:buChar char="-"/>
            </a:pPr>
            <a:r>
              <a:rPr lang="en-US" altLang="zh-CN" dirty="0"/>
              <a:t>User flows</a:t>
            </a:r>
          </a:p>
          <a:p>
            <a:pPr marL="285750" indent="-285750">
              <a:lnSpc>
                <a:spcPct val="150000"/>
              </a:lnSpc>
              <a:buFontTx/>
              <a:buChar char="-"/>
            </a:pPr>
            <a:r>
              <a:rPr lang="en-US" altLang="zh-CN" dirty="0"/>
              <a:t>Goods flows</a:t>
            </a:r>
            <a:endParaRPr lang="zh-CN" altLang="en-US" dirty="0"/>
          </a:p>
        </p:txBody>
      </p:sp>
      <p:sp>
        <p:nvSpPr>
          <p:cNvPr id="23" name="矩形 22">
            <a:extLst>
              <a:ext uri="{FF2B5EF4-FFF2-40B4-BE49-F238E27FC236}">
                <a16:creationId xmlns:a16="http://schemas.microsoft.com/office/drawing/2014/main" id="{4DE4AD29-6F02-4CBF-9D40-136F1C8AF19C}"/>
              </a:ext>
            </a:extLst>
          </p:cNvPr>
          <p:cNvSpPr/>
          <p:nvPr/>
        </p:nvSpPr>
        <p:spPr>
          <a:xfrm>
            <a:off x="4606226" y="2987582"/>
            <a:ext cx="478673" cy="21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53CD423-B5C9-4008-BA34-D6506384948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196544" y="611386"/>
            <a:ext cx="3842893" cy="1994286"/>
          </a:xfrm>
          <a:prstGeom prst="rect">
            <a:avLst/>
          </a:prstGeom>
        </p:spPr>
      </p:pic>
      <p:pic>
        <p:nvPicPr>
          <p:cNvPr id="4" name="图片 3">
            <a:extLst>
              <a:ext uri="{FF2B5EF4-FFF2-40B4-BE49-F238E27FC236}">
                <a16:creationId xmlns:a16="http://schemas.microsoft.com/office/drawing/2014/main" id="{D35385AF-C907-4AA2-913E-9849651CD64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5639" y="2822364"/>
            <a:ext cx="2260631" cy="3590866"/>
          </a:xfrm>
          <a:prstGeom prst="rect">
            <a:avLst/>
          </a:prstGeom>
        </p:spPr>
      </p:pic>
      <p:pic>
        <p:nvPicPr>
          <p:cNvPr id="10" name="图片 9">
            <a:extLst>
              <a:ext uri="{FF2B5EF4-FFF2-40B4-BE49-F238E27FC236}">
                <a16:creationId xmlns:a16="http://schemas.microsoft.com/office/drawing/2014/main" id="{AEF9856E-15B4-48DC-A685-B2C91D6E1F8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435486" y="2846759"/>
            <a:ext cx="2260632" cy="3553489"/>
          </a:xfrm>
          <a:prstGeom prst="rect">
            <a:avLst/>
          </a:prstGeom>
        </p:spPr>
      </p:pic>
      <p:pic>
        <p:nvPicPr>
          <p:cNvPr id="12" name="图片 11">
            <a:extLst>
              <a:ext uri="{FF2B5EF4-FFF2-40B4-BE49-F238E27FC236}">
                <a16:creationId xmlns:a16="http://schemas.microsoft.com/office/drawing/2014/main" id="{BD5DBBAA-749F-42D1-B8EF-FAEFC667C83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38046" y="2792421"/>
            <a:ext cx="2240680" cy="3620809"/>
          </a:xfrm>
          <a:prstGeom prst="rect">
            <a:avLst/>
          </a:prstGeom>
        </p:spPr>
      </p:pic>
      <p:sp>
        <p:nvSpPr>
          <p:cNvPr id="15" name="文本框 14">
            <a:extLst>
              <a:ext uri="{FF2B5EF4-FFF2-40B4-BE49-F238E27FC236}">
                <a16:creationId xmlns:a16="http://schemas.microsoft.com/office/drawing/2014/main" id="{84683298-D3DC-49D8-B7FB-7E24DB90D85C}"/>
              </a:ext>
            </a:extLst>
          </p:cNvPr>
          <p:cNvSpPr txBox="1"/>
          <p:nvPr/>
        </p:nvSpPr>
        <p:spPr>
          <a:xfrm>
            <a:off x="447040" y="4065580"/>
            <a:ext cx="2626971" cy="2543132"/>
          </a:xfrm>
          <a:prstGeom prst="rect">
            <a:avLst/>
          </a:prstGeom>
          <a:noFill/>
        </p:spPr>
        <p:txBody>
          <a:bodyPr wrap="square" rtlCol="0">
            <a:spAutoFit/>
          </a:bodyPr>
          <a:lstStyle/>
          <a:p>
            <a:pPr>
              <a:lnSpc>
                <a:spcPct val="150000"/>
              </a:lnSpc>
            </a:pPr>
            <a:r>
              <a:rPr lang="en-US" altLang="zh-CN" dirty="0"/>
              <a:t>1. Flow</a:t>
            </a:r>
            <a:r>
              <a:rPr lang="zh-CN" altLang="en-US" dirty="0"/>
              <a:t> </a:t>
            </a:r>
            <a:r>
              <a:rPr lang="en-US" altLang="zh-CN" dirty="0"/>
              <a:t>behavior</a:t>
            </a:r>
          </a:p>
          <a:p>
            <a:pPr>
              <a:lnSpc>
                <a:spcPct val="150000"/>
              </a:lnSpc>
            </a:pPr>
            <a:r>
              <a:rPr lang="en-US" altLang="zh-CN" dirty="0"/>
              <a:t>2. Intensity behavior</a:t>
            </a:r>
          </a:p>
          <a:p>
            <a:pPr>
              <a:lnSpc>
                <a:spcPct val="150000"/>
              </a:lnSpc>
            </a:pPr>
            <a:r>
              <a:rPr lang="en-US" altLang="zh-CN" dirty="0"/>
              <a:t>3. Distribution behavior</a:t>
            </a:r>
          </a:p>
          <a:p>
            <a:pPr>
              <a:lnSpc>
                <a:spcPct val="150000"/>
              </a:lnSpc>
            </a:pPr>
            <a:r>
              <a:rPr lang="en-US" altLang="zh-CN" dirty="0"/>
              <a:t>4. Separation behavior</a:t>
            </a:r>
          </a:p>
          <a:p>
            <a:pPr>
              <a:lnSpc>
                <a:spcPct val="150000"/>
              </a:lnSpc>
            </a:pPr>
            <a:r>
              <a:rPr lang="en-US" altLang="zh-CN" dirty="0"/>
              <a:t>5. Bunding behavior</a:t>
            </a:r>
          </a:p>
          <a:p>
            <a:pPr>
              <a:lnSpc>
                <a:spcPct val="150000"/>
              </a:lnSpc>
            </a:pPr>
            <a:endParaRPr lang="zh-CN" altLang="en-US" dirty="0"/>
          </a:p>
        </p:txBody>
      </p:sp>
      <p:sp>
        <p:nvSpPr>
          <p:cNvPr id="16" name="文本框 15">
            <a:extLst>
              <a:ext uri="{FF2B5EF4-FFF2-40B4-BE49-F238E27FC236}">
                <a16:creationId xmlns:a16="http://schemas.microsoft.com/office/drawing/2014/main" id="{08237B13-7D62-459B-A7EE-E8271AB36BDD}"/>
              </a:ext>
            </a:extLst>
          </p:cNvPr>
          <p:cNvSpPr txBox="1"/>
          <p:nvPr/>
        </p:nvSpPr>
        <p:spPr>
          <a:xfrm>
            <a:off x="3859881" y="6401846"/>
            <a:ext cx="1492689" cy="424155"/>
          </a:xfrm>
          <a:prstGeom prst="rect">
            <a:avLst/>
          </a:prstGeom>
          <a:noFill/>
        </p:spPr>
        <p:txBody>
          <a:bodyPr wrap="square" rtlCol="0">
            <a:spAutoFit/>
          </a:bodyPr>
          <a:lstStyle/>
          <a:p>
            <a:pPr>
              <a:lnSpc>
                <a:spcPct val="150000"/>
              </a:lnSpc>
            </a:pPr>
            <a:r>
              <a:rPr lang="en-US" altLang="zh-CN" sz="1600" b="1" dirty="0"/>
              <a:t>Object Flows</a:t>
            </a:r>
            <a:endParaRPr lang="zh-CN" altLang="en-US" sz="1600" b="1" dirty="0"/>
          </a:p>
        </p:txBody>
      </p:sp>
      <p:sp>
        <p:nvSpPr>
          <p:cNvPr id="17" name="文本框 16">
            <a:extLst>
              <a:ext uri="{FF2B5EF4-FFF2-40B4-BE49-F238E27FC236}">
                <a16:creationId xmlns:a16="http://schemas.microsoft.com/office/drawing/2014/main" id="{C4D09715-8929-45EB-84BA-CE971E25E81A}"/>
              </a:ext>
            </a:extLst>
          </p:cNvPr>
          <p:cNvSpPr txBox="1"/>
          <p:nvPr/>
        </p:nvSpPr>
        <p:spPr>
          <a:xfrm>
            <a:off x="7147153" y="6396634"/>
            <a:ext cx="1492689" cy="424155"/>
          </a:xfrm>
          <a:prstGeom prst="rect">
            <a:avLst/>
          </a:prstGeom>
          <a:noFill/>
        </p:spPr>
        <p:txBody>
          <a:bodyPr wrap="square" rtlCol="0">
            <a:spAutoFit/>
          </a:bodyPr>
          <a:lstStyle/>
          <a:p>
            <a:pPr>
              <a:lnSpc>
                <a:spcPct val="150000"/>
              </a:lnSpc>
            </a:pPr>
            <a:r>
              <a:rPr lang="en-US" altLang="zh-CN" sz="1600" b="1" dirty="0"/>
              <a:t>User Flows</a:t>
            </a:r>
            <a:endParaRPr lang="zh-CN" altLang="en-US" sz="1600" b="1" dirty="0"/>
          </a:p>
        </p:txBody>
      </p:sp>
      <p:sp>
        <p:nvSpPr>
          <p:cNvPr id="18" name="文本框 17">
            <a:extLst>
              <a:ext uri="{FF2B5EF4-FFF2-40B4-BE49-F238E27FC236}">
                <a16:creationId xmlns:a16="http://schemas.microsoft.com/office/drawing/2014/main" id="{968E7352-5A1D-42AF-AF8F-A35D0F80FED9}"/>
              </a:ext>
            </a:extLst>
          </p:cNvPr>
          <p:cNvSpPr txBox="1"/>
          <p:nvPr/>
        </p:nvSpPr>
        <p:spPr>
          <a:xfrm>
            <a:off x="10129155" y="6379473"/>
            <a:ext cx="1492689" cy="424155"/>
          </a:xfrm>
          <a:prstGeom prst="rect">
            <a:avLst/>
          </a:prstGeom>
          <a:noFill/>
        </p:spPr>
        <p:txBody>
          <a:bodyPr wrap="square" rtlCol="0">
            <a:spAutoFit/>
          </a:bodyPr>
          <a:lstStyle/>
          <a:p>
            <a:pPr>
              <a:lnSpc>
                <a:spcPct val="150000"/>
              </a:lnSpc>
            </a:pPr>
            <a:r>
              <a:rPr lang="en-US" altLang="zh-CN" sz="1600" b="1" dirty="0"/>
              <a:t>Goods Flows</a:t>
            </a:r>
            <a:endParaRPr lang="zh-CN" altLang="en-US" sz="1600" b="1" dirty="0"/>
          </a:p>
        </p:txBody>
      </p:sp>
    </p:spTree>
    <p:extLst>
      <p:ext uri="{BB962C8B-B14F-4D97-AF65-F5344CB8AC3E}">
        <p14:creationId xmlns:p14="http://schemas.microsoft.com/office/powerpoint/2010/main" val="349295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97305" y="-20955"/>
            <a:ext cx="4585335" cy="6878955"/>
          </a:xfrm>
          <a:prstGeom prst="rect">
            <a:avLst/>
          </a:prstGeom>
        </p:spPr>
      </p:pic>
      <p:sp>
        <p:nvSpPr>
          <p:cNvPr id="5" name="文本框 4"/>
          <p:cNvSpPr txBox="1"/>
          <p:nvPr/>
        </p:nvSpPr>
        <p:spPr>
          <a:xfrm>
            <a:off x="6719570" y="2875915"/>
            <a:ext cx="4333875" cy="1106805"/>
          </a:xfrm>
          <a:prstGeom prst="rect">
            <a:avLst/>
          </a:prstGeom>
          <a:noFill/>
        </p:spPr>
        <p:txBody>
          <a:bodyPr wrap="square" rtlCol="0">
            <a:spAutoFit/>
          </a:bodyPr>
          <a:lstStyle/>
          <a:p>
            <a:r>
              <a:rPr lang="en-US" altLang="zh-CN" sz="6600">
                <a:latin typeface="华文琥珀" panose="02010800040101010101" charset="-122"/>
                <a:ea typeface="华文琥珀" panose="02010800040101010101" charset="-122"/>
              </a:rPr>
              <a:t>Cloud city</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1473200"/>
            <a:ext cx="6264275" cy="3912235"/>
          </a:xfrm>
          <a:prstGeom prst="rect">
            <a:avLst/>
          </a:prstGeom>
        </p:spPr>
      </p:pic>
      <p:sp>
        <p:nvSpPr>
          <p:cNvPr id="5" name="文本框 4"/>
          <p:cNvSpPr txBox="1"/>
          <p:nvPr/>
        </p:nvSpPr>
        <p:spPr>
          <a:xfrm>
            <a:off x="6520815" y="2552700"/>
            <a:ext cx="5281295" cy="1753235"/>
          </a:xfrm>
          <a:prstGeom prst="rect">
            <a:avLst/>
          </a:prstGeom>
          <a:noFill/>
        </p:spPr>
        <p:txBody>
          <a:bodyPr wrap="square" rtlCol="0">
            <a:spAutoFit/>
          </a:bodyPr>
          <a:lstStyle/>
          <a:p>
            <a:r>
              <a:rPr lang="zh-CN" altLang="en-US">
                <a:latin typeface="Times New Roman" panose="02020603050405020304" charset="0"/>
                <a:cs typeface="Times New Roman" panose="02020603050405020304" charset="0"/>
              </a:rPr>
              <a:t>Cloud City is floating above the surface of the planet Bespin, the city was specifically designed to harvest tibanna gas which is used in all kinds of technology in the Star Wars galaxy. The station was situated 59,000 kilometers above Bespin's core, while its disk was approximately 16.2 kilometers in diameter.</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3"/>
          <a:stretch>
            <a:fillRect/>
          </a:stretch>
        </p:blipFill>
        <p:spPr>
          <a:xfrm>
            <a:off x="1609090" y="1393190"/>
            <a:ext cx="3797935" cy="4071620"/>
          </a:xfrm>
          <a:prstGeom prst="rect">
            <a:avLst/>
          </a:prstGeom>
        </p:spPr>
      </p:pic>
      <p:sp>
        <p:nvSpPr>
          <p:cNvPr id="4" name="文本框 3"/>
          <p:cNvSpPr txBox="1"/>
          <p:nvPr/>
        </p:nvSpPr>
        <p:spPr>
          <a:xfrm>
            <a:off x="5803900" y="2829560"/>
            <a:ext cx="5695950" cy="1198880"/>
          </a:xfrm>
          <a:prstGeom prst="rect">
            <a:avLst/>
          </a:prstGeom>
          <a:noFill/>
        </p:spPr>
        <p:txBody>
          <a:bodyPr wrap="square" rtlCol="0">
            <a:spAutoFit/>
          </a:bodyPr>
          <a:lstStyle/>
          <a:p>
            <a:r>
              <a:rPr lang="zh-CN" altLang="en-US">
                <a:latin typeface="Times New Roman" panose="02020603050405020304" charset="0"/>
                <a:cs typeface="Times New Roman" panose="02020603050405020304" charset="0"/>
              </a:rPr>
              <a:t>36,000 repulsorlift engines and tractor beam generators kept the giant city floating above the planet. It contained 392 levels, along with platforms and rooms for residents and visitors.</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6699885" y="3133725"/>
            <a:ext cx="4431665" cy="3403600"/>
          </a:xfrm>
          <a:prstGeom prst="rect">
            <a:avLst/>
          </a:prstGeom>
        </p:spPr>
      </p:pic>
      <p:pic>
        <p:nvPicPr>
          <p:cNvPr id="5" name="图片 4"/>
          <p:cNvPicPr>
            <a:picLocks noChangeAspect="1"/>
          </p:cNvPicPr>
          <p:nvPr/>
        </p:nvPicPr>
        <p:blipFill>
          <a:blip r:embed="rId4"/>
          <a:stretch>
            <a:fillRect/>
          </a:stretch>
        </p:blipFill>
        <p:spPr>
          <a:xfrm>
            <a:off x="6699885" y="356235"/>
            <a:ext cx="4431665" cy="2517140"/>
          </a:xfrm>
          <a:prstGeom prst="rect">
            <a:avLst/>
          </a:prstGeom>
        </p:spPr>
      </p:pic>
      <p:pic>
        <p:nvPicPr>
          <p:cNvPr id="8" name="图片 7"/>
          <p:cNvPicPr>
            <a:picLocks noChangeAspect="1"/>
          </p:cNvPicPr>
          <p:nvPr/>
        </p:nvPicPr>
        <p:blipFill>
          <a:blip r:embed="rId5"/>
          <a:stretch>
            <a:fillRect/>
          </a:stretch>
        </p:blipFill>
        <p:spPr>
          <a:xfrm>
            <a:off x="965835" y="356235"/>
            <a:ext cx="5133975" cy="2887980"/>
          </a:xfrm>
          <a:prstGeom prst="rect">
            <a:avLst/>
          </a:prstGeom>
        </p:spPr>
      </p:pic>
      <p:pic>
        <p:nvPicPr>
          <p:cNvPr id="9" name="图片 8"/>
          <p:cNvPicPr>
            <a:picLocks noChangeAspect="1"/>
          </p:cNvPicPr>
          <p:nvPr/>
        </p:nvPicPr>
        <p:blipFill>
          <a:blip r:embed="rId6"/>
          <a:stretch>
            <a:fillRect/>
          </a:stretch>
        </p:blipFill>
        <p:spPr>
          <a:xfrm>
            <a:off x="965835" y="3662045"/>
            <a:ext cx="5134610" cy="287528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330" y="608330"/>
            <a:ext cx="5123815" cy="705485"/>
          </a:xfrm>
        </p:spPr>
        <p:txBody>
          <a:bodyPr/>
          <a:lstStyle/>
          <a:p>
            <a:r>
              <a:rPr>
                <a:latin typeface="Times New Roman" panose="02020603050405020304" charset="0"/>
                <a:cs typeface="Times New Roman" panose="02020603050405020304" charset="0"/>
                <a:sym typeface="+mn-ea"/>
              </a:rPr>
              <a:t>The first hypothesis:</a:t>
            </a:r>
            <a:endParaRPr lang="zh-CN" altLang="en-US">
              <a:latin typeface="Times New Roman" panose="02020603050405020304" charset="0"/>
              <a:cs typeface="Times New Roman" panose="02020603050405020304" charset="0"/>
            </a:endParaRPr>
          </a:p>
        </p:txBody>
      </p:sp>
      <p:sp>
        <p:nvSpPr>
          <p:cNvPr id="5" name="文本框 4"/>
          <p:cNvSpPr txBox="1"/>
          <p:nvPr/>
        </p:nvSpPr>
        <p:spPr>
          <a:xfrm>
            <a:off x="608330" y="1646555"/>
            <a:ext cx="7099300" cy="645160"/>
          </a:xfrm>
          <a:prstGeom prst="rect">
            <a:avLst/>
          </a:prstGeom>
          <a:noFill/>
        </p:spPr>
        <p:txBody>
          <a:bodyPr wrap="square" rtlCol="0">
            <a:spAutoFit/>
          </a:bodyPr>
          <a:lstStyle/>
          <a:p>
            <a:r>
              <a:rPr lang="en-US" altLang="zh-CN">
                <a:latin typeface="Times New Roman" panose="02020603050405020304" charset="0"/>
                <a:ea typeface="+mj-ea"/>
                <a:cs typeface="Times New Roman" panose="02020603050405020304" charset="0"/>
                <a:sym typeface="+mn-ea"/>
              </a:rPr>
              <a:t>T</a:t>
            </a:r>
            <a:r>
              <a:rPr lang="zh-CN" altLang="en-US">
                <a:latin typeface="Times New Roman" panose="02020603050405020304" charset="0"/>
                <a:ea typeface="+mj-ea"/>
                <a:cs typeface="Times New Roman" panose="02020603050405020304" charset="0"/>
                <a:sym typeface="+mn-ea"/>
              </a:rPr>
              <a:t>he buoyancy generated by heating the air to make the city float in the air</a:t>
            </a:r>
            <a:r>
              <a:rPr lang="en-US" altLang="zh-CN">
                <a:latin typeface="Times New Roman" panose="02020603050405020304" charset="0"/>
                <a:ea typeface="+mj-ea"/>
                <a:cs typeface="Times New Roman" panose="02020603050405020304" charset="0"/>
                <a:sym typeface="+mn-ea"/>
              </a:rPr>
              <a:t>.</a:t>
            </a:r>
            <a:endParaRPr lang="en-US" altLang="zh-CN">
              <a:latin typeface="Times New Roman" panose="02020603050405020304" charset="0"/>
              <a:ea typeface="+mj-ea"/>
              <a:cs typeface="Times New Roman" panose="02020603050405020304" charset="0"/>
            </a:endParaRPr>
          </a:p>
          <a:p>
            <a:endParaRPr lang="zh-CN" altLang="en-US"/>
          </a:p>
        </p:txBody>
      </p:sp>
      <p:sp>
        <p:nvSpPr>
          <p:cNvPr id="7" name="文本框 6"/>
          <p:cNvSpPr txBox="1"/>
          <p:nvPr/>
        </p:nvSpPr>
        <p:spPr>
          <a:xfrm>
            <a:off x="608330" y="3021330"/>
            <a:ext cx="10800080" cy="1198880"/>
          </a:xfrm>
          <a:prstGeom prst="rect">
            <a:avLst/>
          </a:prstGeom>
          <a:noFill/>
        </p:spPr>
        <p:txBody>
          <a:bodyPr wrap="square" rtlCol="0" anchor="t">
            <a:spAutoFit/>
          </a:bodyPr>
          <a:lstStyle/>
          <a:p>
            <a:r>
              <a:rPr lang="en-US" altLang="zh-CN">
                <a:latin typeface="Times New Roman" panose="02020603050405020304" charset="0"/>
                <a:ea typeface="+mj-ea"/>
                <a:cs typeface="Times New Roman" panose="02020603050405020304" charset="0"/>
                <a:sym typeface="+mn-ea"/>
              </a:rPr>
              <a:t>Fuller suggested that the mass of a mile-wide geodesic sphere would be negligible compared to the mass of the air trapped within it. He suggested that if the air inside such a sphere were heated even by one degree higher than the ambient temperature of its surroundings, the sphere could become airborne.</a:t>
            </a:r>
            <a:endParaRPr lang="en-US" altLang="zh-CN">
              <a:latin typeface="Times New Roman" panose="02020603050405020304" charset="0"/>
              <a:ea typeface="+mj-ea"/>
              <a:cs typeface="Times New Roman" panose="02020603050405020304" charset="0"/>
            </a:endParaRPr>
          </a:p>
          <a:p>
            <a:endParaRPr lang="zh-CN" altLang="en-US"/>
          </a:p>
        </p:txBody>
      </p:sp>
      <p:sp>
        <p:nvSpPr>
          <p:cNvPr id="8" name="文本框 7"/>
          <p:cNvSpPr txBox="1"/>
          <p:nvPr/>
        </p:nvSpPr>
        <p:spPr>
          <a:xfrm>
            <a:off x="731520" y="4916805"/>
            <a:ext cx="2919730" cy="368300"/>
          </a:xfrm>
          <a:prstGeom prst="rect">
            <a:avLst/>
          </a:prstGeom>
          <a:noFill/>
        </p:spPr>
        <p:txBody>
          <a:bodyPr wrap="none" rtlCol="0" anchor="t">
            <a:spAutoFit/>
          </a:bodyPr>
          <a:lstStyle/>
          <a:p>
            <a:r>
              <a:rPr lang="zh-CN" altLang="en-US">
                <a:latin typeface="Times New Roman" panose="02020603050405020304" charset="0"/>
                <a:ea typeface="+mj-ea"/>
                <a:cs typeface="Times New Roman" panose="02020603050405020304" charset="0"/>
                <a:sym typeface="+mn-ea"/>
              </a:rPr>
              <a:t>heating the air                     </a:t>
            </a:r>
            <a:r>
              <a:rPr lang="en-US" altLang="zh-CN">
                <a:latin typeface="Times New Roman" panose="02020603050405020304" charset="0"/>
                <a:ea typeface="+mj-ea"/>
                <a:cs typeface="Times New Roman" panose="02020603050405020304" charset="0"/>
                <a:sym typeface="+mn-ea"/>
              </a:rPr>
              <a:t>→</a:t>
            </a:r>
          </a:p>
        </p:txBody>
      </p:sp>
      <p:sp>
        <p:nvSpPr>
          <p:cNvPr id="9" name="文本框 8"/>
          <p:cNvSpPr txBox="1"/>
          <p:nvPr/>
        </p:nvSpPr>
        <p:spPr>
          <a:xfrm>
            <a:off x="4553585" y="4916805"/>
            <a:ext cx="3789680" cy="368300"/>
          </a:xfrm>
          <a:prstGeom prst="rect">
            <a:avLst/>
          </a:prstGeom>
          <a:noFill/>
        </p:spPr>
        <p:txBody>
          <a:bodyPr wrap="none" rtlCol="0" anchor="t">
            <a:spAutoFit/>
          </a:bodyPr>
          <a:lstStyle/>
          <a:p>
            <a:r>
              <a:rPr lang="en-US" altLang="zh-CN">
                <a:latin typeface="Times New Roman" panose="02020603050405020304" charset="0"/>
                <a:ea typeface="+mj-ea"/>
                <a:cs typeface="Times New Roman" panose="02020603050405020304" charset="0"/>
                <a:sym typeface="+mn-ea"/>
              </a:rPr>
              <a:t>    generate </a:t>
            </a:r>
            <a:r>
              <a:rPr lang="zh-CN" altLang="en-US">
                <a:latin typeface="Times New Roman" panose="02020603050405020304" charset="0"/>
                <a:ea typeface="+mj-ea"/>
                <a:cs typeface="Times New Roman" panose="02020603050405020304" charset="0"/>
                <a:sym typeface="+mn-ea"/>
              </a:rPr>
              <a:t>buoyancy                         </a:t>
            </a:r>
            <a:r>
              <a:rPr lang="en-US" altLang="zh-CN">
                <a:latin typeface="Times New Roman" panose="02020603050405020304" charset="0"/>
                <a:ea typeface="+mj-ea"/>
                <a:cs typeface="Times New Roman" panose="02020603050405020304" charset="0"/>
                <a:sym typeface="+mn-ea"/>
              </a:rPr>
              <a:t>→</a:t>
            </a:r>
          </a:p>
        </p:txBody>
      </p:sp>
      <p:sp>
        <p:nvSpPr>
          <p:cNvPr id="10" name="文本框 9"/>
          <p:cNvSpPr txBox="1"/>
          <p:nvPr/>
        </p:nvSpPr>
        <p:spPr>
          <a:xfrm>
            <a:off x="9335135" y="4916805"/>
            <a:ext cx="1891030" cy="368300"/>
          </a:xfrm>
          <a:prstGeom prst="rect">
            <a:avLst/>
          </a:prstGeom>
          <a:noFill/>
        </p:spPr>
        <p:txBody>
          <a:bodyPr wrap="none" rtlCol="0" anchor="t">
            <a:spAutoFit/>
          </a:bodyPr>
          <a:lstStyle/>
          <a:p>
            <a:r>
              <a:rPr lang="zh-CN" altLang="en-US">
                <a:latin typeface="Times New Roman" panose="02020603050405020304" charset="0"/>
                <a:ea typeface="+mj-ea"/>
                <a:cs typeface="Times New Roman" panose="02020603050405020304" charset="0"/>
                <a:sym typeface="+mn-ea"/>
              </a:rPr>
              <a:t>make the city float</a:t>
            </a:r>
            <a:endParaRPr lang="zh-CN" altLang="en-US"/>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611575" y="592525"/>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r>
              <a:rPr>
                <a:latin typeface="Times New Roman" panose="02020603050405020304" charset="0"/>
                <a:cs typeface="Times New Roman" panose="02020603050405020304" charset="0"/>
                <a:sym typeface="+mn-ea"/>
              </a:rPr>
              <a:t>The </a:t>
            </a:r>
            <a:r>
              <a:rPr lang="en-US" altLang="zh-CN">
                <a:latin typeface="Times New Roman" panose="02020603050405020304" charset="0"/>
                <a:cs typeface="Times New Roman" panose="02020603050405020304" charset="0"/>
                <a:sym typeface="+mn-ea"/>
              </a:rPr>
              <a:t>second</a:t>
            </a:r>
            <a:r>
              <a:rPr>
                <a:latin typeface="Times New Roman" panose="02020603050405020304" charset="0"/>
                <a:cs typeface="Times New Roman" panose="02020603050405020304" charset="0"/>
                <a:sym typeface="+mn-ea"/>
              </a:rPr>
              <a:t> hypothesis:</a:t>
            </a:r>
            <a:endParaRPr lang="zh-CN" altLang="en-US">
              <a:latin typeface="Times New Roman" panose="02020603050405020304" charset="0"/>
              <a:cs typeface="Times New Roman" panose="02020603050405020304" charset="0"/>
            </a:endParaRPr>
          </a:p>
        </p:txBody>
      </p:sp>
      <p:sp>
        <p:nvSpPr>
          <p:cNvPr id="100" name="文本框 99"/>
          <p:cNvSpPr txBox="1"/>
          <p:nvPr/>
        </p:nvSpPr>
        <p:spPr>
          <a:xfrm>
            <a:off x="608330" y="1490345"/>
            <a:ext cx="6141720" cy="368300"/>
          </a:xfrm>
          <a:prstGeom prst="rect">
            <a:avLst/>
          </a:prstGeom>
          <a:noFill/>
          <a:ln w="9525">
            <a:noFill/>
          </a:ln>
        </p:spPr>
        <p:txBody>
          <a:bodyPr wrap="square">
            <a:spAutoFit/>
          </a:bodyPr>
          <a:lstStyle/>
          <a:p>
            <a:pPr indent="0"/>
            <a:r>
              <a:rPr lang="en-US" b="0">
                <a:latin typeface="Times New Roman" panose="02020603050405020304" charset="0"/>
                <a:ea typeface="宋体" panose="02010600030101010101" pitchFamily="2" charset="-122"/>
                <a:cs typeface="Times New Roman" panose="02020603050405020304" charset="0"/>
              </a:rPr>
              <a:t>To have the city exist in a very low orbit around the planet</a:t>
            </a:r>
            <a:endParaRPr lang="zh-CN" altLang="en-US">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3"/>
          <a:stretch>
            <a:fillRect/>
          </a:stretch>
        </p:blipFill>
        <p:spPr>
          <a:xfrm>
            <a:off x="3118485" y="2364105"/>
            <a:ext cx="5955030" cy="3970020"/>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226435" y="2552700"/>
            <a:ext cx="5332730" cy="1753235"/>
          </a:xfrm>
          <a:prstGeom prst="rect">
            <a:avLst/>
          </a:prstGeom>
          <a:noFill/>
          <a:ln w="9525">
            <a:noFill/>
          </a:ln>
        </p:spPr>
        <p:txBody>
          <a:bodyPr wrap="square">
            <a:spAutoFit/>
          </a:bodyPr>
          <a:lstStyle/>
          <a:p>
            <a:pPr indent="0"/>
            <a:r>
              <a:rPr lang="en-US" b="1">
                <a:latin typeface="Times New Roman" panose="02020603050405020304" charset="0"/>
                <a:ea typeface="宋体" panose="02010600030101010101" pitchFamily="2" charset="-122"/>
                <a:cs typeface="Times New Roman" panose="02020603050405020304" charset="0"/>
              </a:rPr>
              <a:t> If we assume the entire city is made out of steel </a:t>
            </a:r>
          </a:p>
          <a:p>
            <a:pPr indent="0"/>
            <a:endParaRPr lang="en-US" b="1">
              <a:latin typeface="Times New Roman" panose="02020603050405020304" charset="0"/>
              <a:ea typeface="宋体" panose="02010600030101010101" pitchFamily="2" charset="-122"/>
              <a:cs typeface="Times New Roman" panose="02020603050405020304" charset="0"/>
            </a:endParaRPr>
          </a:p>
          <a:p>
            <a:pPr indent="0"/>
            <a:r>
              <a:rPr lang="en-US" b="1">
                <a:latin typeface="Times New Roman" panose="02020603050405020304" charset="0"/>
                <a:ea typeface="宋体" panose="02010600030101010101" pitchFamily="2" charset="-122"/>
                <a:cs typeface="Times New Roman" panose="02020603050405020304" charset="0"/>
              </a:rPr>
              <a:t>→ the necessary force would be 3.82 × 1025 pounds </a:t>
            </a:r>
          </a:p>
          <a:p>
            <a:pPr indent="0"/>
            <a:endParaRPr lang="en-US" b="1">
              <a:latin typeface="Times New Roman" panose="02020603050405020304" charset="0"/>
              <a:ea typeface="宋体" panose="02010600030101010101" pitchFamily="2" charset="-122"/>
              <a:cs typeface="Times New Roman" panose="02020603050405020304" charset="0"/>
            </a:endParaRPr>
          </a:p>
          <a:p>
            <a:pPr indent="0"/>
            <a:r>
              <a:rPr lang="en-US" b="1">
                <a:latin typeface="Times New Roman" panose="02020603050405020304" charset="0"/>
                <a:ea typeface="宋体" panose="02010600030101010101" pitchFamily="2" charset="-122"/>
                <a:cs typeface="Times New Roman" panose="02020603050405020304" charset="0"/>
              </a:rPr>
              <a:t>= ten thousand times the force between Earth and the Sun.</a:t>
            </a:r>
            <a:endParaRPr lang="zh-CN" altLang="en-US" b="1">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383665" y="3106420"/>
            <a:ext cx="9342120" cy="645160"/>
          </a:xfrm>
          <a:prstGeom prst="rect">
            <a:avLst/>
          </a:prstGeom>
          <a:noFill/>
          <a:ln w="9525">
            <a:noFill/>
          </a:ln>
        </p:spPr>
        <p:txBody>
          <a:bodyPr wrap="square">
            <a:spAutoFit/>
          </a:bodyPr>
          <a:lstStyle/>
          <a:p>
            <a:pPr indent="0"/>
            <a:r>
              <a:rPr lang="en-US" b="0">
                <a:latin typeface="Times New Roman" panose="02020603050405020304" charset="0"/>
                <a:ea typeface="宋体" panose="02010600030101010101" pitchFamily="2" charset="-122"/>
                <a:cs typeface="Times New Roman" panose="02020603050405020304" charset="0"/>
              </a:rPr>
              <a:t>To maintain such an orbit, the city would have to move horizontally quickly enough that the planet curved away from it just as swiftly as the city moves around it.</a:t>
            </a:r>
            <a:endParaRPr lang="en-US" altLang="en-US" b="0">
              <a:latin typeface="Times New Roman" panose="02020603050405020304" charset="0"/>
              <a:ea typeface="宋体" panose="02010600030101010101" pitchFamily="2" charset="-122"/>
              <a:cs typeface="Times New Roman" panose="02020603050405020304" charset="0"/>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13105" y="3060700"/>
            <a:ext cx="10920095" cy="922020"/>
          </a:xfrm>
          <a:prstGeom prst="rect">
            <a:avLst/>
          </a:prstGeom>
          <a:noFill/>
          <a:ln w="9525">
            <a:noFill/>
          </a:ln>
        </p:spPr>
        <p:txBody>
          <a:bodyPr wrap="square">
            <a:spAutoFit/>
          </a:bodyPr>
          <a:lstStyle/>
          <a:p>
            <a:pPr indent="0"/>
            <a:r>
              <a:rPr lang="en-US" b="0">
                <a:latin typeface="Times New Roman" panose="02020603050405020304" charset="0"/>
                <a:ea typeface="宋体" panose="02010600030101010101" pitchFamily="2" charset="-122"/>
                <a:cs typeface="Times New Roman" panose="02020603050405020304" charset="0"/>
              </a:rPr>
              <a:t>Bryan Palaszewski describes methods and vehicles that can be used to harvest gas from the outer planets of the solar system. He details the use of unmanned aerial vehicles that would harvest helium gas from the atmospheres of Neptune and Uranus before returning to a mother ship in orbit around the planets to deliver their payload.</a:t>
            </a:r>
            <a:endParaRPr lang="zh-CN" altLang="en-US">
              <a:latin typeface="Times New Roman" panose="02020603050405020304" charset="0"/>
              <a:cs typeface="Times New Roman" panose="02020603050405020304" charset="0"/>
            </a:endParaRPr>
          </a:p>
        </p:txBody>
      </p:sp>
      <p:sp>
        <p:nvSpPr>
          <p:cNvPr id="4" name="文本框 3"/>
          <p:cNvSpPr txBox="1"/>
          <p:nvPr/>
        </p:nvSpPr>
        <p:spPr>
          <a:xfrm>
            <a:off x="713105" y="1586230"/>
            <a:ext cx="6588125" cy="368300"/>
          </a:xfrm>
          <a:prstGeom prst="rect">
            <a:avLst/>
          </a:prstGeom>
          <a:noFill/>
        </p:spPr>
        <p:txBody>
          <a:bodyPr wrap="square" rtlCol="0">
            <a:spAutoFit/>
          </a:bodyPr>
          <a:lstStyle/>
          <a:p>
            <a:r>
              <a:rPr lang="zh-CN" altLang="en-US" b="1">
                <a:latin typeface="Times New Roman" panose="02020603050405020304" charset="0"/>
                <a:cs typeface="Times New Roman" panose="02020603050405020304" charset="0"/>
              </a:rPr>
              <a:t>NASA </a:t>
            </a:r>
            <a:r>
              <a:rPr lang="en-US" altLang="zh-CN" b="1">
                <a:latin typeface="Times New Roman" panose="02020603050405020304" charset="0"/>
                <a:cs typeface="Times New Roman" panose="02020603050405020304" charset="0"/>
              </a:rPr>
              <a:t>put out a report</a:t>
            </a:r>
            <a:r>
              <a:rPr lang="zh-CN" altLang="en-US" b="1">
                <a:latin typeface="Times New Roman" panose="02020603050405020304" charset="0"/>
                <a:cs typeface="Times New Roman" panose="02020603050405020304" charset="0"/>
              </a:rPr>
              <a:t> </a:t>
            </a:r>
            <a:r>
              <a:rPr lang="en-US" altLang="zh-CN" b="1">
                <a:latin typeface="Times New Roman" panose="02020603050405020304" charset="0"/>
                <a:cs typeface="Times New Roman" panose="02020603050405020304" charset="0"/>
              </a:rPr>
              <a:t>in</a:t>
            </a:r>
            <a:r>
              <a:rPr lang="zh-CN" altLang="en-US" b="1">
                <a:latin typeface="Times New Roman" panose="02020603050405020304" charset="0"/>
                <a:cs typeface="Times New Roman" panose="02020603050405020304" charset="0"/>
              </a:rPr>
              <a:t> April 2015</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hlinkClick r:id="rId3"/>
            <a:extLst>
              <a:ext uri="{FF2B5EF4-FFF2-40B4-BE49-F238E27FC236}">
                <a16:creationId xmlns:a16="http://schemas.microsoft.com/office/drawing/2014/main" id="{D24F4715-59DB-455F-807C-5DBD3B261CC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84588" y="0"/>
            <a:ext cx="4822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7C26D14A-2407-4694-969D-C1B960101F13}"/>
              </a:ext>
            </a:extLst>
          </p:cNvPr>
          <p:cNvSpPr txBox="1"/>
          <p:nvPr/>
        </p:nvSpPr>
        <p:spPr>
          <a:xfrm>
            <a:off x="8507413" y="6488668"/>
            <a:ext cx="2257425" cy="369332"/>
          </a:xfrm>
          <a:prstGeom prst="rect">
            <a:avLst/>
          </a:prstGeom>
          <a:noFill/>
        </p:spPr>
        <p:txBody>
          <a:bodyPr wrap="square">
            <a:spAutoFit/>
          </a:bodyPr>
          <a:lstStyle/>
          <a:p>
            <a:r>
              <a:rPr lang="en-US" altLang="zh-CN" b="0" i="0" dirty="0">
                <a:solidFill>
                  <a:srgbClr val="333333"/>
                </a:solidFill>
                <a:effectLst/>
                <a:latin typeface="Tahoma" panose="020B0604030504040204" pitchFamily="34" charset="0"/>
              </a:rPr>
              <a:t>1864-1873</a:t>
            </a:r>
            <a:endParaRPr lang="zh-CN" altLang="en-US" dirty="0"/>
          </a:p>
        </p:txBody>
      </p:sp>
    </p:spTree>
    <p:extLst>
      <p:ext uri="{BB962C8B-B14F-4D97-AF65-F5344CB8AC3E}">
        <p14:creationId xmlns:p14="http://schemas.microsoft.com/office/powerpoint/2010/main" val="1176961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7503"/>
            <a:ext cx="10515600" cy="643631"/>
          </a:xfrm>
        </p:spPr>
        <p:txBody>
          <a:bodyPr>
            <a:normAutofit/>
          </a:bodyPr>
          <a:lstStyle/>
          <a:p>
            <a:pPr algn="ctr"/>
            <a:r>
              <a:rPr lang="en-US" altLang="zh-CN" sz="1800" b="1" dirty="0">
                <a:latin typeface="+mn-lt"/>
                <a:cs typeface="Times New Roman" panose="02020603050405020304" charset="0"/>
              </a:rPr>
              <a:t>References</a:t>
            </a:r>
          </a:p>
        </p:txBody>
      </p:sp>
      <p:sp>
        <p:nvSpPr>
          <p:cNvPr id="3" name="内容占位符 2"/>
          <p:cNvSpPr>
            <a:spLocks noGrp="1"/>
          </p:cNvSpPr>
          <p:nvPr>
            <p:ph idx="1"/>
          </p:nvPr>
        </p:nvSpPr>
        <p:spPr>
          <a:xfrm>
            <a:off x="838200" y="1029811"/>
            <a:ext cx="10515600" cy="5362112"/>
          </a:xfrm>
        </p:spPr>
        <p:txBody>
          <a:bodyPr>
            <a:normAutofit fontScale="47500" lnSpcReduction="20000"/>
          </a:bodyPr>
          <a:lstStyle/>
          <a:p>
            <a:pPr marL="0" indent="0">
              <a:buNone/>
            </a:pPr>
            <a:r>
              <a:rPr lang="en-US" altLang="zh-CN" dirty="0" err="1">
                <a:cs typeface="Times New Roman" panose="02020603050405020304" charset="0"/>
              </a:rPr>
              <a:t>Andy.Z</a:t>
            </a:r>
            <a:r>
              <a:rPr lang="en-US" altLang="zh-CN" dirty="0">
                <a:cs typeface="Times New Roman" panose="02020603050405020304" charset="0"/>
              </a:rPr>
              <a:t>. </a:t>
            </a:r>
            <a:r>
              <a:rPr lang="en-US" altLang="zh-CN" i="1" dirty="0">
                <a:cs typeface="Times New Roman" panose="02020603050405020304" charset="0"/>
              </a:rPr>
              <a:t>In Empire Strikes Back, how does </a:t>
            </a:r>
            <a:r>
              <a:rPr lang="en-US" altLang="zh-CN" i="1" dirty="0" err="1">
                <a:cs typeface="Times New Roman" panose="02020603050405020304" charset="0"/>
              </a:rPr>
              <a:t>Lando's</a:t>
            </a:r>
            <a:r>
              <a:rPr lang="en-US" altLang="zh-CN" i="1" dirty="0">
                <a:cs typeface="Times New Roman" panose="02020603050405020304" charset="0"/>
              </a:rPr>
              <a:t> Cloud City work?</a:t>
            </a:r>
          </a:p>
          <a:p>
            <a:pPr marL="0" indent="0">
              <a:buNone/>
            </a:pPr>
            <a:r>
              <a:rPr lang="en-US" altLang="zh-CN" dirty="0">
                <a:cs typeface="Times New Roman" panose="02020603050405020304" charset="0"/>
              </a:rPr>
              <a:t>Retrieved from: </a:t>
            </a:r>
            <a:r>
              <a:rPr lang="zh-CN" altLang="en-US" dirty="0">
                <a:cs typeface="Times New Roman" panose="02020603050405020304" charset="0"/>
              </a:rPr>
              <a:t>https://www.quora.com/In-Empire-Strikes-Back-how-does-Landos-Cloud-City-work</a:t>
            </a:r>
            <a:r>
              <a:rPr lang="en-US" altLang="zh-CN" dirty="0">
                <a:cs typeface="Times New Roman" panose="02020603050405020304" charset="0"/>
              </a:rPr>
              <a:t>.</a:t>
            </a:r>
          </a:p>
          <a:p>
            <a:pPr marL="0" indent="0">
              <a:buNone/>
            </a:pPr>
            <a:endParaRPr lang="en-US" altLang="zh-CN" i="1" dirty="0">
              <a:cs typeface="Times New Roman" panose="02020603050405020304" charset="0"/>
              <a:sym typeface="+mn-ea"/>
            </a:endParaRPr>
          </a:p>
          <a:p>
            <a:pPr marL="0" indent="0">
              <a:buNone/>
            </a:pPr>
            <a:r>
              <a:rPr lang="en-US" altLang="zh-CN" i="1" dirty="0">
                <a:cs typeface="Times New Roman" panose="02020603050405020304" charset="0"/>
                <a:sym typeface="+mn-ea"/>
              </a:rPr>
              <a:t>Cloud City.</a:t>
            </a:r>
            <a:r>
              <a:rPr lang="en-US" altLang="zh-CN" dirty="0">
                <a:cs typeface="Times New Roman" panose="02020603050405020304" charset="0"/>
                <a:sym typeface="+mn-ea"/>
              </a:rPr>
              <a:t> Retrieved from: </a:t>
            </a:r>
            <a:r>
              <a:rPr lang="en-US" altLang="zh-CN" dirty="0">
                <a:cs typeface="Times New Roman" panose="02020603050405020304" charset="0"/>
              </a:rPr>
              <a:t>https://starwars.fandom.com/wiki/Cloud_City</a:t>
            </a:r>
          </a:p>
          <a:p>
            <a:pPr marL="0" indent="0">
              <a:buNone/>
            </a:pPr>
            <a:r>
              <a:rPr lang="en-US" altLang="zh-CN" i="1" dirty="0">
                <a:cs typeface="Times New Roman" panose="02020603050405020304" charset="0"/>
              </a:rPr>
              <a:t>Star Wars: Absolutely Everything You Need to Know. </a:t>
            </a:r>
            <a:r>
              <a:rPr lang="en-US" altLang="zh-CN" dirty="0">
                <a:cs typeface="Times New Roman" panose="02020603050405020304" charset="0"/>
                <a:sym typeface="+mn-ea"/>
              </a:rPr>
              <a:t>Retrieved from: </a:t>
            </a:r>
            <a:r>
              <a:rPr lang="en-US" altLang="zh-CN" dirty="0">
                <a:cs typeface="Times New Roman" panose="02020603050405020304" charset="0"/>
                <a:sym typeface="+mn-ea"/>
                <a:hlinkClick r:id="rId3"/>
              </a:rPr>
              <a:t>https://starwars.fandom.com/wiki/Cloud_City</a:t>
            </a:r>
            <a:endParaRPr lang="en-US" altLang="zh-CN" dirty="0">
              <a:cs typeface="Times New Roman" panose="02020603050405020304" charset="0"/>
              <a:sym typeface="+mn-ea"/>
            </a:endParaRPr>
          </a:p>
          <a:p>
            <a:pPr marL="0" indent="0">
              <a:buNone/>
            </a:pPr>
            <a:endParaRPr lang="en-US" altLang="zh-CN" dirty="0">
              <a:cs typeface="Times New Roman" panose="02020603050405020304" charset="0"/>
            </a:endParaRPr>
          </a:p>
          <a:p>
            <a:pPr marL="0" indent="0">
              <a:buNone/>
            </a:pPr>
            <a:r>
              <a:rPr lang="en-US" altLang="zh-CN" dirty="0"/>
              <a:t>M89. (2019,</a:t>
            </a:r>
            <a:r>
              <a:rPr lang="zh-CN" altLang="en-US" dirty="0"/>
              <a:t> </a:t>
            </a:r>
            <a:r>
              <a:rPr lang="en-US" altLang="zh-CN" dirty="0"/>
              <a:t>February 9). Sky City| The Why Factory. </a:t>
            </a:r>
            <a:r>
              <a:rPr lang="en-US" altLang="zh-CN" dirty="0">
                <a:cs typeface="Times New Roman" panose="02020603050405020304" charset="0"/>
              </a:rPr>
              <a:t>Retrieved from: </a:t>
            </a:r>
            <a:r>
              <a:rPr lang="en-US" altLang="zh-CN" dirty="0"/>
              <a:t>https://www.m89.no/work-twf_skycity.html</a:t>
            </a:r>
          </a:p>
          <a:p>
            <a:pPr marL="0" indent="0">
              <a:buNone/>
            </a:pPr>
            <a:endParaRPr lang="en-US" altLang="zh-CN" i="1" dirty="0">
              <a:cs typeface="Times New Roman" panose="02020603050405020304" charset="0"/>
            </a:endParaRPr>
          </a:p>
          <a:p>
            <a:pPr marL="0" indent="0">
              <a:buNone/>
            </a:pPr>
            <a:r>
              <a:rPr lang="en-US" altLang="zh-CN" i="1" dirty="0">
                <a:cs typeface="Times New Roman" panose="02020603050405020304" charset="0"/>
              </a:rPr>
              <a:t>Star Wars </a:t>
            </a:r>
            <a:r>
              <a:rPr lang="en-US" altLang="zh-CN" i="1" dirty="0" err="1">
                <a:cs typeface="Times New Roman" panose="02020603050405020304" charset="0"/>
              </a:rPr>
              <a:t>Battlefront.</a:t>
            </a:r>
            <a:r>
              <a:rPr lang="en-US" altLang="zh-CN" dirty="0" err="1">
                <a:cs typeface="Times New Roman" panose="02020603050405020304" charset="0"/>
                <a:sym typeface="+mn-ea"/>
              </a:rPr>
              <a:t>Retrieved</a:t>
            </a:r>
            <a:r>
              <a:rPr lang="en-US" altLang="zh-CN" dirty="0">
                <a:cs typeface="Times New Roman" panose="02020603050405020304" charset="0"/>
                <a:sym typeface="+mn-ea"/>
              </a:rPr>
              <a:t> from: </a:t>
            </a:r>
            <a:r>
              <a:rPr lang="en-US" altLang="zh-CN" dirty="0">
                <a:cs typeface="Times New Roman" panose="02020603050405020304" charset="0"/>
                <a:sym typeface="+mn-ea"/>
                <a:hlinkClick r:id="rId3"/>
              </a:rPr>
              <a:t>https://starwars.fandom.com/wiki/Cloud_City</a:t>
            </a:r>
            <a:endParaRPr lang="en-US" altLang="zh-CN" dirty="0">
              <a:cs typeface="Times New Roman" panose="02020603050405020304" charset="0"/>
              <a:sym typeface="+mn-ea"/>
            </a:endParaRPr>
          </a:p>
          <a:p>
            <a:pPr marL="0" indent="0">
              <a:buNone/>
            </a:pPr>
            <a:endParaRPr lang="en-US" altLang="zh-CN" dirty="0">
              <a:cs typeface="Times New Roman" panose="02020603050405020304" charset="0"/>
            </a:endParaRPr>
          </a:p>
          <a:p>
            <a:pPr marL="0" indent="0">
              <a:buNone/>
            </a:pPr>
            <a:r>
              <a:rPr lang="en-US" altLang="zh-CN" i="1" dirty="0">
                <a:cs typeface="Times New Roman" panose="02020603050405020304" charset="0"/>
              </a:rPr>
              <a:t>Star Wars: </a:t>
            </a:r>
            <a:r>
              <a:rPr lang="en-US" altLang="zh-CN" i="1" dirty="0" err="1">
                <a:cs typeface="Times New Roman" panose="02020603050405020304" charset="0"/>
              </a:rPr>
              <a:t>Uprising.</a:t>
            </a:r>
            <a:r>
              <a:rPr lang="en-US" altLang="zh-CN" dirty="0" err="1">
                <a:cs typeface="Times New Roman" panose="02020603050405020304" charset="0"/>
                <a:sym typeface="+mn-ea"/>
              </a:rPr>
              <a:t>Retrieved</a:t>
            </a:r>
            <a:r>
              <a:rPr lang="en-US" altLang="zh-CN" dirty="0">
                <a:cs typeface="Times New Roman" panose="02020603050405020304" charset="0"/>
                <a:sym typeface="+mn-ea"/>
              </a:rPr>
              <a:t> from: </a:t>
            </a:r>
            <a:r>
              <a:rPr lang="en-US" altLang="zh-CN" dirty="0">
                <a:cs typeface="Times New Roman" panose="02020603050405020304" charset="0"/>
                <a:sym typeface="+mn-ea"/>
                <a:hlinkClick r:id="rId3"/>
              </a:rPr>
              <a:t>https://starwars.fandom.com/wiki/Cloud_City</a:t>
            </a:r>
            <a:endParaRPr lang="en-US" altLang="zh-CN" dirty="0">
              <a:cs typeface="Times New Roman" panose="02020603050405020304" charset="0"/>
              <a:sym typeface="+mn-ea"/>
            </a:endParaRPr>
          </a:p>
          <a:p>
            <a:pPr marL="0" indent="0">
              <a:buNone/>
            </a:pPr>
            <a:endParaRPr lang="en-US" altLang="zh-CN" dirty="0">
              <a:cs typeface="Times New Roman" panose="02020603050405020304" charset="0"/>
              <a:sym typeface="+mn-ea"/>
            </a:endParaRPr>
          </a:p>
          <a:p>
            <a:pPr marL="0" indent="0">
              <a:buNone/>
            </a:pPr>
            <a:r>
              <a:rPr lang="en-US" altLang="zh-CN" i="1" dirty="0">
                <a:cs typeface="Times New Roman" panose="02020603050405020304" charset="0"/>
                <a:sym typeface="+mn-ea"/>
              </a:rPr>
              <a:t>The Physics of Star Wars: The Science Behind a Galaxy Far,</a:t>
            </a:r>
            <a:r>
              <a:rPr lang="en-US" altLang="zh-CN" dirty="0">
                <a:cs typeface="Times New Roman" panose="02020603050405020304" charset="0"/>
                <a:sym typeface="+mn-ea"/>
              </a:rPr>
              <a:t> Far Away by Patrick Johnson. Copyright © 2017 Adams Media, a division of Simon and Schuster. Used by permission of the publisher. All rights reserved. Retrieved from: </a:t>
            </a:r>
            <a:r>
              <a:rPr lang="en-US" altLang="zh-CN" dirty="0">
                <a:cs typeface="Times New Roman" panose="02020603050405020304" charset="0"/>
                <a:sym typeface="+mn-ea"/>
                <a:hlinkClick r:id="rId4"/>
              </a:rPr>
              <a:t>https://www.popsci.com/star-wars-physics-cloud-city/</a:t>
            </a:r>
            <a:endParaRPr lang="en-US" altLang="zh-CN" dirty="0">
              <a:cs typeface="Times New Roman" panose="02020603050405020304" charset="0"/>
              <a:sym typeface="+mn-ea"/>
            </a:endParaRPr>
          </a:p>
          <a:p>
            <a:pPr marL="0" indent="0">
              <a:buNone/>
            </a:pPr>
            <a:endParaRPr lang="en-US" altLang="zh-CN" dirty="0"/>
          </a:p>
          <a:p>
            <a:pPr marL="0" indent="0">
              <a:buNone/>
            </a:pPr>
            <a:r>
              <a:rPr lang="en-US" altLang="zh-CN" dirty="0"/>
              <a:t>The Why Factory.</a:t>
            </a:r>
            <a:r>
              <a:rPr lang="zh-CN" altLang="en-US" dirty="0"/>
              <a:t> </a:t>
            </a:r>
            <a:r>
              <a:rPr lang="en-US" altLang="zh-CN" dirty="0"/>
              <a:t>(2019,</a:t>
            </a:r>
            <a:r>
              <a:rPr lang="zh-CN" altLang="en-US" dirty="0"/>
              <a:t> </a:t>
            </a:r>
            <a:r>
              <a:rPr lang="en-US" altLang="zh-CN" dirty="0"/>
              <a:t>February 25). What if we could fly? </a:t>
            </a:r>
            <a:r>
              <a:rPr lang="en-US" altLang="zh-CN" dirty="0">
                <a:cs typeface="Times New Roman" panose="02020603050405020304" charset="0"/>
              </a:rPr>
              <a:t>Retrieved from: </a:t>
            </a:r>
            <a:r>
              <a:rPr lang="en-US" altLang="zh-CN" dirty="0"/>
              <a:t>https://thewhyfactory.com/news/what-if-we-could-fly-sky-city-presentation/</a:t>
            </a:r>
          </a:p>
          <a:p>
            <a:endParaRPr lang="en-US" altLang="zh-CN" dirty="0"/>
          </a:p>
          <a:p>
            <a:pPr marL="0" indent="0">
              <a:buNone/>
            </a:pPr>
            <a:r>
              <a:rPr lang="en-US" altLang="zh-CN" dirty="0"/>
              <a:t>The Why Factory. (2018). Sky city, The Hitchhiker’s Guide to Sky Angeles</a:t>
            </a:r>
            <a:r>
              <a:rPr lang="en-US" altLang="zh-CN" dirty="0">
                <a:cs typeface="Times New Roman" panose="02020603050405020304" charset="0"/>
              </a:rPr>
              <a:t>  Retrieved from: </a:t>
            </a:r>
            <a:r>
              <a:rPr lang="en-US" altLang="zh-CN" dirty="0"/>
              <a:t>https://issuu.com/twf-skycity/docs/why_factory_final_book-compressed</a:t>
            </a:r>
            <a:endParaRPr lang="en-US" altLang="zh-CN" dirty="0">
              <a:cs typeface="Times New Roman" panose="02020603050405020304" charset="0"/>
            </a:endParaRPr>
          </a:p>
          <a:p>
            <a:pPr marL="0" indent="0">
              <a:buNone/>
            </a:pPr>
            <a:endParaRPr lang="en-US" altLang="zh-CN" dirty="0">
              <a:cs typeface="Times New Roman" panose="02020603050405020304" charset="0"/>
            </a:endParaRPr>
          </a:p>
          <a:p>
            <a:pPr marL="0" indent="0">
              <a:buNone/>
            </a:pPr>
            <a:endParaRPr lang="en-US" altLang="zh-CN" i="1" dirty="0">
              <a:cs typeface="Times New Roman" panose="02020603050405020304" charset="0"/>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hlinkClick r:id="rId2"/>
            <a:extLst>
              <a:ext uri="{FF2B5EF4-FFF2-40B4-BE49-F238E27FC236}">
                <a16:creationId xmlns:a16="http://schemas.microsoft.com/office/drawing/2014/main" id="{BE1729BA-B1EE-4A58-83A7-255ECB71A04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97288" y="0"/>
            <a:ext cx="4797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A8BD41F-5E21-45D6-89B0-BF9992776A3E}"/>
              </a:ext>
            </a:extLst>
          </p:cNvPr>
          <p:cNvSpPr txBox="1"/>
          <p:nvPr/>
        </p:nvSpPr>
        <p:spPr>
          <a:xfrm>
            <a:off x="8494713" y="6488668"/>
            <a:ext cx="1668462" cy="369332"/>
          </a:xfrm>
          <a:prstGeom prst="rect">
            <a:avLst/>
          </a:prstGeom>
          <a:noFill/>
        </p:spPr>
        <p:txBody>
          <a:bodyPr wrap="square">
            <a:spAutoFit/>
          </a:bodyPr>
          <a:lstStyle/>
          <a:p>
            <a:r>
              <a:rPr lang="en-US" altLang="zh-CN" b="0" i="0" dirty="0">
                <a:solidFill>
                  <a:srgbClr val="333333"/>
                </a:solidFill>
                <a:effectLst/>
                <a:latin typeface="Tahoma" panose="020B0604030504040204" pitchFamily="34" charset="0"/>
              </a:rPr>
              <a:t>1896-1906</a:t>
            </a:r>
            <a:endParaRPr lang="zh-CN" altLang="en-US" dirty="0"/>
          </a:p>
        </p:txBody>
      </p:sp>
    </p:spTree>
    <p:extLst>
      <p:ext uri="{BB962C8B-B14F-4D97-AF65-F5344CB8AC3E}">
        <p14:creationId xmlns:p14="http://schemas.microsoft.com/office/powerpoint/2010/main" val="3806623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hlinkClick r:id="rId3"/>
            <a:extLst>
              <a:ext uri="{FF2B5EF4-FFF2-40B4-BE49-F238E27FC236}">
                <a16:creationId xmlns:a16="http://schemas.microsoft.com/office/drawing/2014/main" id="{4CD1431F-8831-40D0-8578-32DDBF842DF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314700" y="0"/>
            <a:ext cx="556101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D406294-9DD9-422E-B86C-A08FC24392C8}"/>
              </a:ext>
            </a:extLst>
          </p:cNvPr>
          <p:cNvSpPr txBox="1"/>
          <p:nvPr/>
        </p:nvSpPr>
        <p:spPr>
          <a:xfrm>
            <a:off x="8875713" y="6488668"/>
            <a:ext cx="1230312" cy="369332"/>
          </a:xfrm>
          <a:prstGeom prst="rect">
            <a:avLst/>
          </a:prstGeom>
          <a:noFill/>
        </p:spPr>
        <p:txBody>
          <a:bodyPr wrap="square">
            <a:spAutoFit/>
          </a:bodyPr>
          <a:lstStyle/>
          <a:p>
            <a:r>
              <a:rPr lang="en-US" altLang="zh-CN" b="0" i="0" dirty="0">
                <a:solidFill>
                  <a:srgbClr val="333333"/>
                </a:solidFill>
                <a:effectLst/>
                <a:latin typeface="Tahoma" panose="020B0604030504040204" pitchFamily="34" charset="0"/>
              </a:rPr>
              <a:t>1908</a:t>
            </a:r>
            <a:endParaRPr lang="zh-CN" altLang="en-US" dirty="0"/>
          </a:p>
        </p:txBody>
      </p:sp>
    </p:spTree>
    <p:extLst>
      <p:ext uri="{BB962C8B-B14F-4D97-AF65-F5344CB8AC3E}">
        <p14:creationId xmlns:p14="http://schemas.microsoft.com/office/powerpoint/2010/main" val="2580976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hlinkClick r:id="rId2"/>
            <a:extLst>
              <a:ext uri="{FF2B5EF4-FFF2-40B4-BE49-F238E27FC236}">
                <a16:creationId xmlns:a16="http://schemas.microsoft.com/office/drawing/2014/main" id="{3FC6D055-9310-4A0B-A0A7-E277053B927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44813" y="0"/>
            <a:ext cx="630078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6AC9C37-B47A-421B-8283-D92FDBA35960}"/>
              </a:ext>
            </a:extLst>
          </p:cNvPr>
          <p:cNvSpPr txBox="1"/>
          <p:nvPr/>
        </p:nvSpPr>
        <p:spPr>
          <a:xfrm>
            <a:off x="9245600" y="6488668"/>
            <a:ext cx="6097554" cy="369332"/>
          </a:xfrm>
          <a:prstGeom prst="rect">
            <a:avLst/>
          </a:prstGeom>
          <a:noFill/>
        </p:spPr>
        <p:txBody>
          <a:bodyPr wrap="square">
            <a:spAutoFit/>
          </a:bodyPr>
          <a:lstStyle/>
          <a:p>
            <a:r>
              <a:rPr lang="en-US" altLang="zh-CN" b="0" i="0" dirty="0">
                <a:solidFill>
                  <a:srgbClr val="333333"/>
                </a:solidFill>
                <a:effectLst/>
                <a:latin typeface="Tahoma" panose="020B0604030504040204" pitchFamily="34" charset="0"/>
              </a:rPr>
              <a:t>1913-1917</a:t>
            </a:r>
            <a:endParaRPr lang="zh-CN" altLang="en-US" dirty="0"/>
          </a:p>
        </p:txBody>
      </p:sp>
    </p:spTree>
    <p:extLst>
      <p:ext uri="{BB962C8B-B14F-4D97-AF65-F5344CB8AC3E}">
        <p14:creationId xmlns:p14="http://schemas.microsoft.com/office/powerpoint/2010/main" val="510513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hlinkClick r:id="rId2"/>
            <a:extLst>
              <a:ext uri="{FF2B5EF4-FFF2-40B4-BE49-F238E27FC236}">
                <a16:creationId xmlns:a16="http://schemas.microsoft.com/office/drawing/2014/main" id="{ED7568A9-8B07-4B65-AE62-85B89B6219E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41725" y="0"/>
            <a:ext cx="490855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9750201-509E-46CA-A7E4-80AF9C975492}"/>
              </a:ext>
            </a:extLst>
          </p:cNvPr>
          <p:cNvSpPr txBox="1"/>
          <p:nvPr/>
        </p:nvSpPr>
        <p:spPr>
          <a:xfrm>
            <a:off x="8550275" y="6488668"/>
            <a:ext cx="6097554" cy="369332"/>
          </a:xfrm>
          <a:prstGeom prst="rect">
            <a:avLst/>
          </a:prstGeom>
          <a:noFill/>
        </p:spPr>
        <p:txBody>
          <a:bodyPr wrap="square">
            <a:spAutoFit/>
          </a:bodyPr>
          <a:lstStyle/>
          <a:p>
            <a:r>
              <a:rPr lang="en-US" altLang="zh-CN" b="0" i="0" dirty="0">
                <a:solidFill>
                  <a:srgbClr val="333333"/>
                </a:solidFill>
                <a:effectLst/>
                <a:latin typeface="Tahoma" panose="020B0604030504040204" pitchFamily="34" charset="0"/>
              </a:rPr>
              <a:t>1927</a:t>
            </a:r>
            <a:endParaRPr lang="zh-CN" altLang="en-US" dirty="0"/>
          </a:p>
        </p:txBody>
      </p:sp>
    </p:spTree>
    <p:extLst>
      <p:ext uri="{BB962C8B-B14F-4D97-AF65-F5344CB8AC3E}">
        <p14:creationId xmlns:p14="http://schemas.microsoft.com/office/powerpoint/2010/main" val="207993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hlinkClick r:id="rId2"/>
            <a:extLst>
              <a:ext uri="{FF2B5EF4-FFF2-40B4-BE49-F238E27FC236}">
                <a16:creationId xmlns:a16="http://schemas.microsoft.com/office/drawing/2014/main" id="{4C493CF8-2DA4-43D6-9BDC-E8C71E0AB63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38550" y="0"/>
            <a:ext cx="49149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54C6A08-F914-4110-A282-9A86E6B6405E}"/>
              </a:ext>
            </a:extLst>
          </p:cNvPr>
          <p:cNvSpPr txBox="1"/>
          <p:nvPr/>
        </p:nvSpPr>
        <p:spPr>
          <a:xfrm>
            <a:off x="8553450" y="6488668"/>
            <a:ext cx="6097554" cy="369332"/>
          </a:xfrm>
          <a:prstGeom prst="rect">
            <a:avLst/>
          </a:prstGeom>
          <a:noFill/>
        </p:spPr>
        <p:txBody>
          <a:bodyPr wrap="square">
            <a:spAutoFit/>
          </a:bodyPr>
          <a:lstStyle/>
          <a:p>
            <a:r>
              <a:rPr lang="en-US" altLang="zh-CN" b="0" i="0" dirty="0">
                <a:solidFill>
                  <a:srgbClr val="333333"/>
                </a:solidFill>
                <a:effectLst/>
                <a:latin typeface="Tahoma" panose="020B0604030504040204" pitchFamily="34" charset="0"/>
              </a:rPr>
              <a:t>1943</a:t>
            </a:r>
            <a:endParaRPr lang="zh-CN" altLang="en-US" dirty="0"/>
          </a:p>
        </p:txBody>
      </p:sp>
    </p:spTree>
    <p:extLst>
      <p:ext uri="{BB962C8B-B14F-4D97-AF65-F5344CB8AC3E}">
        <p14:creationId xmlns:p14="http://schemas.microsoft.com/office/powerpoint/2010/main" val="2427119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1426</Words>
  <Application>Microsoft Office PowerPoint</Application>
  <PresentationFormat>宽屏</PresentationFormat>
  <Paragraphs>182</Paragraphs>
  <Slides>40</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40</vt:i4>
      </vt:variant>
    </vt:vector>
  </HeadingPairs>
  <TitlesOfParts>
    <vt:vector size="47" baseType="lpstr">
      <vt:lpstr>等线</vt:lpstr>
      <vt:lpstr>等线 Light</vt:lpstr>
      <vt:lpstr>华文琥珀</vt:lpstr>
      <vt:lpstr>Arial</vt:lpstr>
      <vt:lpstr>Tahoma</vt:lpstr>
      <vt:lpstr>Times New Roman</vt:lpstr>
      <vt:lpstr>Office 主题​​</vt:lpstr>
      <vt:lpstr>History of Urban Development of Suzhou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first hypothesis:</vt:lpstr>
      <vt:lpstr>PowerPoint 演示文稿</vt:lpstr>
      <vt:lpstr>PowerPoint 演示文稿</vt:lpstr>
      <vt:lpstr>PowerPoint 演示文稿</vt:lpstr>
      <vt:lpstr>PowerPoint 演示文稿</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 诺滢</dc:creator>
  <cp:lastModifiedBy>芷伶 董</cp:lastModifiedBy>
  <cp:revision>38</cp:revision>
  <dcterms:created xsi:type="dcterms:W3CDTF">2021-02-28T12:31:24Z</dcterms:created>
  <dcterms:modified xsi:type="dcterms:W3CDTF">2021-03-04T05:06:03Z</dcterms:modified>
</cp:coreProperties>
</file>

<file path=docProps/ms-ppt-slide-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